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Playfair Displ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Hind Siliguri SemiBold"/>
      <p:regular r:id="rId56"/>
      <p:bold r:id="rId57"/>
    </p:embeddedFont>
    <p:embeddedFont>
      <p:font typeface="Hind Siliguri Medium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1A276D-903F-476D-A6DC-C37EE76518AC}">
  <a:tblStyle styleId="{3D1A276D-903F-476D-A6DC-C37EE76518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layfairDisplay-regular.fntdata"/><Relationship Id="rId47" Type="http://schemas.openxmlformats.org/officeDocument/2006/relationships/slide" Target="slides/slide41.xml"/><Relationship Id="rId49" Type="http://schemas.openxmlformats.org/officeDocument/2006/relationships/font" Target="fonts/PlayfairDispl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HindSiliguriSemiBold-bold.fntdata"/><Relationship Id="rId12" Type="http://schemas.openxmlformats.org/officeDocument/2006/relationships/slide" Target="slides/slide6.xml"/><Relationship Id="rId56" Type="http://schemas.openxmlformats.org/officeDocument/2006/relationships/font" Target="fonts/HindSiliguri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HindSiliguriMedium-bold.fntdata"/><Relationship Id="rId14" Type="http://schemas.openxmlformats.org/officeDocument/2006/relationships/slide" Target="slides/slide8.xml"/><Relationship Id="rId58" Type="http://schemas.openxmlformats.org/officeDocument/2006/relationships/font" Target="fonts/HindSiliguri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7dd7186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7dd7186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67dd7186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67dd7186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67dd7186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67dd7186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Mejor</a:t>
            </a:r>
            <a:r>
              <a:rPr lang="en">
                <a:solidFill>
                  <a:schemeClr val="dk1"/>
                </a:solidFill>
              </a:rPr>
              <a:t> aproximación, menos eficiente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47fda71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547fda7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3d96b67f8_2_8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3d96b67f8_2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Volúmenes acotantes, muchas técnicas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evuelve un conjunto de pares, elimina pares que no colisionan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Mayor cantidad de pares con el menor esfuerzo posible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 mejor algoritmo depende de la situación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d5c2bc8a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d5c2bc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Usar como intro para SAP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Explicar coherencia temporal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cc32b369_3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cc32b369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AABBs y arrays ordenados, coherencia temporal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Colección permanente de colisiones, se actualiza al ordenar arrays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Muy utilizado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3d96b67f8_2_8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3d96b67f8_2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Para objetos complejos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Encontrar qué partes del objeto chocan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Usualmente BVH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d96b67f8_2_8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3d96b67f8_2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Terminar de encontrar los pares de colisiones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 alg por tipo de objeto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Ejemplo esfera-esfera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3d96b67f8_2_8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3d96b67f8_2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 busca info sobre la colisión, usada luego para la respuesta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Punto de contacto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Dist. de interpenetración (para detección discreta)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3d96b67f8_2_9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3d96b67f8_2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Sabiendo la info de las colisiones, aplicar el resultado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Qué es impulso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y eficiente comparado a fuerzas totales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 calcula el impulso y en base a esto las nuevas velocidades (ecuaciones)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Explicar diagrama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3d96b67f8_2_9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3d96b67f8_2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547fda71c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547fda71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Contacto reposo: aplicar una respuesta diferente para que no empiecen a moverse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Modelar la fricción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Colisiones simultáneas: objetos interactúan sin tocarse, problema difícil con soluciones iterativas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3d96b67f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3d96b67f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Resumen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3d96b67f8_5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3d96b67f8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source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Multiplataforma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Multihilo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Soportan GPUs experimentalmente pero no se usan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Usos especificos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3d96b67f8_2_9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3d96b67f8_2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3d96b67f8_5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3d96b67f8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3d96b67f8_2_9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3d96b67f8_2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Tiempo discreto porque es lo más usado por ser más eficiente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CPU y serial porque para evaluar los algoritmos no es necesario multihilo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Cuerpos rígidos: esfera, capsula, tile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Impulsos por ser simple y eficiente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Algoritmos BPCD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MPCD no porque nos enfocamos en BPCD y tenemos objetos simples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 NPCD para cada par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3d96b67f8_5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3d96b67f8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3d96b67f8_2_9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3d96b67f8_2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91ba8721_2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691ba872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Dos etapas: BPCD (VAs) y NPCD (objetos)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 chequean solo los objetos cuyos VA colisionan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 no se puede medir los tests de VA, se usa la 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 evaluar un BPCD importa: qué tanto cuesta (primer término), qué tanto reduce los chequeos de NPCD (segundo término)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3d96b67f8_2_10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3d96b67f8_2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Escenas de diferentes tamaños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 cápsulas y esferas en iguales cantidades, encerradas en una caja y con una velocidad inicial aleatoria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3d96b67f8_2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3d96b67f8_2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691ba8721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691ba87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Los VAs demoran menos que los objetos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Esferas están antes por ser más simples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57e79b3c7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57e79b3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Explicar las dos gráficas (ejes)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NoBPCD es el más lento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Luego fuerzas brutas, AABBs un poco mejor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SAP y SAPOBB muy parecidos, luego entraremos en más profundidad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100000 objetos en menos de 2 horas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Todo va a estar entre la línea rosada (todos contra todos) y línea celeste (las colisiones)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chequeos BPCD (todos contra todos) = chequeos </a:t>
            </a:r>
            <a:r>
              <a:rPr lang="en"/>
              <a:t>NoBPCD NPCD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AABB = SAP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AABB, SAP  </a:t>
            </a:r>
            <a:r>
              <a:rPr lang="en"/>
              <a:t>&lt;   OBB   &lt;    SAPOBB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57e79b3c7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57e79b3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Explicar las gráficas (ejes) – SAP vs SAPOBB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 ratio 1:1 da igual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 cualquier otro ratio mejor SAPOBB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Con 16:1 da un 63% del tiempo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En 1:1 los chequeos dan igual porque AABB = OBB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En los otros casos hay MUCHOS más chequeos cuando se usan OBBs (cada vez más)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57e79b3c7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57e79b3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Explicar las gráficas (ejes)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57e79b3c7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57e79b3c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Explicar las gráficas (ejes)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3d96b67f8_2_10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3d96b67f8_2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3d96b67f8_5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3d96b67f8_5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3d96b67f8_5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3d96b67f8_5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691ba872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691ba872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3d96b67f8_5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3d96b67f8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3d96b67f8_2_9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3d96b67f8_2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73a7b3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73a7b3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71bf32f2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71bf32f2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721b75f3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721b75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Reutilizable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Física newtoniana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Maneja diferentes tipos de objetos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Cine, videojuegos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Usado por otro programa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Frame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Manejo de colisiones es una funcionalidad principal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3 etapas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547fda71c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547fda7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d96b67f8_2_8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d96b67f8_2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Dos enfoques: c</a:t>
            </a:r>
            <a:r>
              <a:rPr lang="en"/>
              <a:t>ontinua, discreta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Continua: colisiones en el instante, se proyectan trayectorias de los objetos al futuro cercano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Discreta: serie de pasos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Entre pasos no hay detección =&gt; se intersecan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Foto   (</a:t>
            </a: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os ejemplos son en 2D pero aplican a 3D)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3d96b67f8_2_9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3d96b67f8_2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Contienen al objeto en su totalidad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Sirven porque si detectas que no se tocan =&gt; objeto no se tocan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Cálculo y testeo de intersecciones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Si se tocan, no necesariamente objetos se tocan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248050" y="1131675"/>
            <a:ext cx="4647900" cy="11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ind Siliguri SemiBold"/>
              <a:buNone/>
              <a:defRPr>
                <a:solidFill>
                  <a:schemeClr val="lt1"/>
                </a:solidFill>
                <a:latin typeface="Hind Siliguri SemiBold"/>
                <a:ea typeface="Hind Siliguri SemiBold"/>
                <a:cs typeface="Hind Siliguri SemiBold"/>
                <a:sym typeface="Hind Siliguri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96300" y="2214599"/>
            <a:ext cx="29514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ind Siliguri Medium"/>
              <a:buNone/>
              <a:defRPr>
                <a:solidFill>
                  <a:schemeClr val="lt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1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wo bodies">
  <p:cSld name="TITLE_AND_BODY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381075"/>
            <a:ext cx="39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Siliguri Medium"/>
              <a:buNone/>
              <a:defRPr sz="2400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body"/>
          </p:nvPr>
        </p:nvSpPr>
        <p:spPr>
          <a:xfrm>
            <a:off x="4843800" y="1381075"/>
            <a:ext cx="39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919150"/>
            <a:ext cx="8520600" cy="3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832400" y="1228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3" type="subTitle"/>
          </p:nvPr>
        </p:nvSpPr>
        <p:spPr>
          <a:xfrm>
            <a:off x="311700" y="754000"/>
            <a:ext cx="85206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ind Siliguri Medium"/>
              <a:buNone/>
              <a:defRPr sz="3200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○"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9.jpg"/><Relationship Id="rId5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gif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2248050" y="797625"/>
            <a:ext cx="4647900" cy="11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Hind Siliguri Medium"/>
                <a:ea typeface="Hind Siliguri Medium"/>
                <a:cs typeface="Hind Siliguri Medium"/>
                <a:sym typeface="Hind Siliguri Medium"/>
              </a:rPr>
              <a:t>Fingsics</a:t>
            </a:r>
            <a:endParaRPr sz="4500"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335650" y="1589925"/>
            <a:ext cx="44727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Simulador de colisiones masivas</a:t>
            </a:r>
            <a:endParaRPr sz="2600"/>
          </a:p>
        </p:txBody>
      </p:sp>
      <p:sp>
        <p:nvSpPr>
          <p:cNvPr id="72" name="Google Shape;72;p15"/>
          <p:cNvSpPr txBox="1"/>
          <p:nvPr/>
        </p:nvSpPr>
        <p:spPr>
          <a:xfrm>
            <a:off x="1134600" y="2969700"/>
            <a:ext cx="286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Thomas Wallace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042950" y="2985125"/>
            <a:ext cx="328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Santiago Goycoechea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248050" y="3762638"/>
            <a:ext cx="46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Tutor: Eduardo Fernández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373600" y="4510052"/>
            <a:ext cx="43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 de diciembre de 2021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533475"/>
            <a:ext cx="496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Cajas alineadas a los ejes de coordenadas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Para calcularlas se encuentran los </a:t>
            </a:r>
            <a:r>
              <a:rPr lang="en"/>
              <a:t>puntos </a:t>
            </a:r>
            <a:r>
              <a:rPr b="1" lang="en">
                <a:solidFill>
                  <a:srgbClr val="6D9EEB"/>
                </a:solidFill>
              </a:rPr>
              <a:t>máximos </a:t>
            </a:r>
            <a:r>
              <a:rPr lang="en"/>
              <a:t>y </a:t>
            </a:r>
            <a:r>
              <a:rPr b="1" lang="en">
                <a:solidFill>
                  <a:srgbClr val="6D9EEB"/>
                </a:solidFill>
              </a:rPr>
              <a:t>mínimos </a:t>
            </a:r>
            <a:r>
              <a:rPr lang="en"/>
              <a:t>del objeto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Dos AABBs colisionan únicamente si hay </a:t>
            </a:r>
            <a:r>
              <a:rPr b="1" lang="en">
                <a:solidFill>
                  <a:srgbClr val="6D9EEB"/>
                </a:solidFill>
              </a:rPr>
              <a:t>intersección </a:t>
            </a:r>
            <a:r>
              <a:rPr lang="en"/>
              <a:t>en sus </a:t>
            </a:r>
            <a:r>
              <a:rPr b="1" lang="en">
                <a:solidFill>
                  <a:srgbClr val="6D9EEB"/>
                </a:solidFill>
              </a:rPr>
              <a:t>intervalos </a:t>
            </a:r>
            <a:r>
              <a:rPr lang="en"/>
              <a:t>para todos los ejes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181" name="Google Shape;181;p24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182" name="Google Shape;182;p24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183" name="Google Shape;183;p24"/>
          <p:cNvCxnSpPr>
            <a:stCxn id="180" idx="3"/>
            <a:endCxn id="181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4"/>
          <p:cNvCxnSpPr>
            <a:stCxn id="181" idx="3"/>
            <a:endCxn id="182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4"/>
          <p:cNvSpPr/>
          <p:nvPr/>
        </p:nvSpPr>
        <p:spPr>
          <a:xfrm>
            <a:off x="6515446" y="2234731"/>
            <a:ext cx="2099400" cy="154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6515460" y="2234746"/>
            <a:ext cx="2099473" cy="1541545"/>
          </a:xfrm>
          <a:custGeom>
            <a:rect b="b" l="l" r="r" t="t"/>
            <a:pathLst>
              <a:path extrusionOk="0" h="53447" w="74423">
                <a:moveTo>
                  <a:pt x="0" y="33045"/>
                </a:moveTo>
                <a:lnTo>
                  <a:pt x="19827" y="7184"/>
                </a:lnTo>
                <a:lnTo>
                  <a:pt x="58044" y="0"/>
                </a:lnTo>
                <a:lnTo>
                  <a:pt x="74423" y="17241"/>
                </a:lnTo>
                <a:lnTo>
                  <a:pt x="40516" y="26436"/>
                </a:lnTo>
                <a:lnTo>
                  <a:pt x="16092" y="53447"/>
                </a:lnTo>
                <a:close/>
              </a:path>
            </a:pathLst>
          </a:cu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24"/>
          <p:cNvSpPr txBox="1"/>
          <p:nvPr/>
        </p:nvSpPr>
        <p:spPr>
          <a:xfrm>
            <a:off x="6030873" y="2027550"/>
            <a:ext cx="6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max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y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998451" y="3564928"/>
            <a:ext cx="6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min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y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275795" y="3749041"/>
            <a:ext cx="6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min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x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8384849" y="3749041"/>
            <a:ext cx="6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min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x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AABBs</a:t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311700" y="1533475"/>
            <a:ext cx="497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Cajas alineadas al objeto que encierran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 puede hallar una OBB casi óptima en tiempo lineal usando </a:t>
            </a:r>
            <a:r>
              <a:rPr b="1" lang="en">
                <a:solidFill>
                  <a:srgbClr val="6D9EEB"/>
                </a:solidFill>
              </a:rPr>
              <a:t>Principal Component Analysis </a:t>
            </a:r>
            <a:r>
              <a:rPr lang="en"/>
              <a:t>(PCA)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El test de intersección se hace en base al </a:t>
            </a:r>
            <a:r>
              <a:rPr b="1" lang="en">
                <a:solidFill>
                  <a:srgbClr val="6D9EEB"/>
                </a:solidFill>
              </a:rPr>
              <a:t>Teorema de Separación de Hiperplanos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 rot="-1335">
            <a:off x="7600204" y="2512894"/>
            <a:ext cx="7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normal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201" name="Google Shape;201;p25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202" name="Google Shape;202;p25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203" name="Google Shape;203;p25"/>
          <p:cNvCxnSpPr>
            <a:stCxn id="200" idx="3"/>
            <a:endCxn id="201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5"/>
          <p:cNvCxnSpPr>
            <a:stCxn id="201" idx="3"/>
            <a:endCxn id="202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5"/>
          <p:cNvSpPr/>
          <p:nvPr/>
        </p:nvSpPr>
        <p:spPr>
          <a:xfrm rot="-2375595">
            <a:off x="6529202" y="2252852"/>
            <a:ext cx="1990168" cy="12406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6510632" y="2219694"/>
            <a:ext cx="2179850" cy="1530455"/>
          </a:xfrm>
          <a:custGeom>
            <a:rect b="b" l="l" r="r" t="t"/>
            <a:pathLst>
              <a:path extrusionOk="0" h="53447" w="74423">
                <a:moveTo>
                  <a:pt x="0" y="33045"/>
                </a:moveTo>
                <a:lnTo>
                  <a:pt x="19827" y="7184"/>
                </a:lnTo>
                <a:lnTo>
                  <a:pt x="58044" y="0"/>
                </a:lnTo>
                <a:lnTo>
                  <a:pt x="74423" y="17241"/>
                </a:lnTo>
                <a:lnTo>
                  <a:pt x="40516" y="26436"/>
                </a:lnTo>
                <a:lnTo>
                  <a:pt x="16092" y="53447"/>
                </a:lnTo>
                <a:close/>
              </a:path>
            </a:pathLst>
          </a:cu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07" name="Google Shape;207;p25"/>
          <p:cNvCxnSpPr/>
          <p:nvPr/>
        </p:nvCxnSpPr>
        <p:spPr>
          <a:xfrm flipH="1" rot="10800000">
            <a:off x="7499741" y="2317446"/>
            <a:ext cx="6264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5"/>
          <p:cNvCxnSpPr/>
          <p:nvPr/>
        </p:nvCxnSpPr>
        <p:spPr>
          <a:xfrm rot="10800000">
            <a:off x="6873253" y="2144780"/>
            <a:ext cx="626400" cy="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5"/>
          <p:cNvSpPr txBox="1"/>
          <p:nvPr/>
        </p:nvSpPr>
        <p:spPr>
          <a:xfrm>
            <a:off x="6250525" y="3462675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largo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7924659" y="3279910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largo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6769278" y="2566736"/>
            <a:ext cx="7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normal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1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770337" y="2413641"/>
            <a:ext cx="77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normal</a:t>
            </a:r>
            <a:r>
              <a:rPr baseline="-25000" lang="en" sz="1000">
                <a:latin typeface="Lato"/>
                <a:ea typeface="Lato"/>
                <a:cs typeface="Lato"/>
                <a:sym typeface="Lato"/>
              </a:rPr>
              <a:t>2</a:t>
            </a:r>
            <a:endParaRPr baseline="-25000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5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OBBs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220" name="Google Shape;220;p26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221" name="Google Shape;221;p26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222" name="Google Shape;222;p26"/>
          <p:cNvCxnSpPr>
            <a:stCxn id="219" idx="3"/>
            <a:endCxn id="220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6"/>
          <p:cNvCxnSpPr>
            <a:stCxn id="220" idx="3"/>
            <a:endCxn id="221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ejecutan </a:t>
            </a:r>
            <a:r>
              <a:rPr lang="en"/>
              <a:t>tres etapas de forma secuencial:</a:t>
            </a:r>
            <a:endParaRPr/>
          </a:p>
          <a:p>
            <a:pPr indent="-355600" lvl="1" marL="914400" rtl="0" algn="l"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Broad Phase Collision Detection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Mid Phase Collision Detection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Narrow Phase Collision Detection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 de la d</a:t>
            </a:r>
            <a:r>
              <a:rPr lang="en"/>
              <a:t>etección de colisiones</a:t>
            </a:r>
            <a:endParaRPr/>
          </a:p>
        </p:txBody>
      </p:sp>
      <p:grpSp>
        <p:nvGrpSpPr>
          <p:cNvPr id="227" name="Google Shape;227;p26"/>
          <p:cNvGrpSpPr/>
          <p:nvPr/>
        </p:nvGrpSpPr>
        <p:grpSpPr>
          <a:xfrm>
            <a:off x="1723650" y="3389731"/>
            <a:ext cx="5566075" cy="1429898"/>
            <a:chOff x="1723650" y="2764034"/>
            <a:chExt cx="5566075" cy="1640356"/>
          </a:xfrm>
        </p:grpSpPr>
        <p:sp>
          <p:nvSpPr>
            <p:cNvPr id="228" name="Google Shape;228;p26"/>
            <p:cNvSpPr/>
            <p:nvPr/>
          </p:nvSpPr>
          <p:spPr>
            <a:xfrm>
              <a:off x="3050325" y="2764034"/>
              <a:ext cx="3036000" cy="958800"/>
            </a:xfrm>
            <a:prstGeom prst="flowChartAlternateProcess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191633" y="2902577"/>
              <a:ext cx="753300" cy="4590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MPCD</a:t>
              </a:r>
              <a:endParaRPr sz="1200"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178019" y="2902577"/>
              <a:ext cx="753300" cy="4590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NPCD</a:t>
              </a:r>
              <a:endParaRPr sz="1200"/>
            </a:p>
          </p:txBody>
        </p:sp>
        <p:cxnSp>
          <p:nvCxnSpPr>
            <p:cNvPr id="231" name="Google Shape;231;p26"/>
            <p:cNvCxnSpPr/>
            <p:nvPr/>
          </p:nvCxnSpPr>
          <p:spPr>
            <a:xfrm flipH="1">
              <a:off x="3950387" y="3140463"/>
              <a:ext cx="239400" cy="2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32" name="Google Shape;232;p26"/>
            <p:cNvCxnSpPr/>
            <p:nvPr/>
          </p:nvCxnSpPr>
          <p:spPr>
            <a:xfrm flipH="1">
              <a:off x="4947551" y="3140463"/>
              <a:ext cx="239400" cy="2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33" name="Google Shape;233;p26"/>
            <p:cNvSpPr/>
            <p:nvPr/>
          </p:nvSpPr>
          <p:spPr>
            <a:xfrm>
              <a:off x="3205247" y="2902577"/>
              <a:ext cx="753300" cy="4590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BPCD</a:t>
              </a:r>
              <a:endParaRPr sz="12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723650" y="3902790"/>
              <a:ext cx="2241900" cy="5016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Respuesta a las colisiones</a:t>
              </a:r>
              <a:endParaRPr sz="12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102125" y="3902790"/>
              <a:ext cx="2187600" cy="5016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Determinación de colisiones</a:t>
              </a:r>
              <a:endParaRPr sz="1200"/>
            </a:p>
          </p:txBody>
        </p:sp>
        <p:cxnSp>
          <p:nvCxnSpPr>
            <p:cNvPr id="236" name="Google Shape;236;p26"/>
            <p:cNvCxnSpPr>
              <a:stCxn id="235" idx="1"/>
              <a:endCxn id="234" idx="3"/>
            </p:cNvCxnSpPr>
            <p:nvPr/>
          </p:nvCxnSpPr>
          <p:spPr>
            <a:xfrm flipH="1">
              <a:off x="3965425" y="4153590"/>
              <a:ext cx="1136700" cy="6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" name="Google Shape;237;p26"/>
            <p:cNvCxnSpPr>
              <a:stCxn id="228" idx="3"/>
              <a:endCxn id="235" idx="0"/>
            </p:cNvCxnSpPr>
            <p:nvPr/>
          </p:nvCxnSpPr>
          <p:spPr>
            <a:xfrm>
              <a:off x="6086325" y="3243434"/>
              <a:ext cx="109500" cy="6594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" name="Google Shape;238;p26"/>
            <p:cNvCxnSpPr>
              <a:stCxn id="234" idx="0"/>
              <a:endCxn id="228" idx="1"/>
            </p:cNvCxnSpPr>
            <p:nvPr/>
          </p:nvCxnSpPr>
          <p:spPr>
            <a:xfrm rot="-5400000">
              <a:off x="2617800" y="3470190"/>
              <a:ext cx="659400" cy="205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9" name="Google Shape;239;p26"/>
          <p:cNvSpPr txBox="1"/>
          <p:nvPr/>
        </p:nvSpPr>
        <p:spPr>
          <a:xfrm>
            <a:off x="3574425" y="3914204"/>
            <a:ext cx="19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Detección de colisiones</a:t>
            </a:r>
            <a:endParaRPr sz="1200"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/>
          <p:nvPr/>
        </p:nvSpPr>
        <p:spPr>
          <a:xfrm>
            <a:off x="5672425" y="166050"/>
            <a:ext cx="3268500" cy="565200"/>
          </a:xfrm>
          <a:prstGeom prst="roundRect">
            <a:avLst>
              <a:gd fmla="val 16667" name="adj"/>
            </a:avLst>
          </a:prstGeom>
          <a:solidFill>
            <a:srgbClr val="F0F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311700" y="1609675"/>
            <a:ext cx="7520400" cy="30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Elimina</a:t>
            </a:r>
            <a:r>
              <a:rPr b="1" lang="en">
                <a:solidFill>
                  <a:srgbClr val="6D9EEB"/>
                </a:solidFill>
              </a:rPr>
              <a:t> </a:t>
            </a:r>
            <a:r>
              <a:rPr lang="en"/>
              <a:t>del conjunto de todos los posibles </a:t>
            </a:r>
            <a:r>
              <a:rPr b="1" lang="en">
                <a:solidFill>
                  <a:srgbClr val="6D9EEB"/>
                </a:solidFill>
              </a:rPr>
              <a:t>pares de objetos</a:t>
            </a:r>
            <a:r>
              <a:rPr lang="en"/>
              <a:t> algunos de ellos, que detecta que no colisionan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Utiliza </a:t>
            </a:r>
            <a:r>
              <a:rPr lang="en"/>
              <a:t>técnicas que hacen uso de </a:t>
            </a:r>
            <a:r>
              <a:rPr b="1" lang="en">
                <a:solidFill>
                  <a:srgbClr val="6D9EEB"/>
                </a:solidFill>
              </a:rPr>
              <a:t>volúmenes acotantes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Devuelve </a:t>
            </a:r>
            <a:r>
              <a:rPr lang="en"/>
              <a:t>un conjunto de </a:t>
            </a:r>
            <a:r>
              <a:rPr b="1" lang="en">
                <a:solidFill>
                  <a:srgbClr val="6D9EEB"/>
                </a:solidFill>
              </a:rPr>
              <a:t>pares </a:t>
            </a:r>
            <a:r>
              <a:rPr lang="en"/>
              <a:t>que </a:t>
            </a:r>
            <a:r>
              <a:rPr b="1" lang="en">
                <a:solidFill>
                  <a:srgbClr val="6D9EEB"/>
                </a:solidFill>
              </a:rPr>
              <a:t>podrían o no colisionar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248" name="Google Shape;248;p27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Broad Phase Collision Detection</a:t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5853179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BPCD</a:t>
            </a:r>
            <a:endParaRPr sz="900"/>
          </a:p>
        </p:txBody>
      </p:sp>
      <p:sp>
        <p:nvSpPr>
          <p:cNvPr id="250" name="Google Shape;250;p27"/>
          <p:cNvSpPr/>
          <p:nvPr/>
        </p:nvSpPr>
        <p:spPr>
          <a:xfrm>
            <a:off x="6910354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MPCD</a:t>
            </a:r>
            <a:endParaRPr sz="900"/>
          </a:p>
        </p:txBody>
      </p:sp>
      <p:sp>
        <p:nvSpPr>
          <p:cNvPr id="251" name="Google Shape;251;p27"/>
          <p:cNvSpPr/>
          <p:nvPr/>
        </p:nvSpPr>
        <p:spPr>
          <a:xfrm>
            <a:off x="7956221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NPCD</a:t>
            </a:r>
            <a:endParaRPr sz="900"/>
          </a:p>
        </p:txBody>
      </p:sp>
      <p:cxnSp>
        <p:nvCxnSpPr>
          <p:cNvPr id="252" name="Google Shape;252;p27"/>
          <p:cNvCxnSpPr>
            <a:stCxn id="249" idx="3"/>
            <a:endCxn id="250" idx="1"/>
          </p:cNvCxnSpPr>
          <p:nvPr/>
        </p:nvCxnSpPr>
        <p:spPr>
          <a:xfrm>
            <a:off x="6638579" y="404004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7"/>
          <p:cNvCxnSpPr>
            <a:stCxn id="250" idx="3"/>
            <a:endCxn id="251" idx="1"/>
          </p:cNvCxnSpPr>
          <p:nvPr/>
        </p:nvCxnSpPr>
        <p:spPr>
          <a:xfrm>
            <a:off x="7695754" y="404004"/>
            <a:ext cx="2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7"/>
          <p:cNvSpPr txBox="1"/>
          <p:nvPr/>
        </p:nvSpPr>
        <p:spPr>
          <a:xfrm>
            <a:off x="6613786" y="476900"/>
            <a:ext cx="138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255" name="Google Shape;255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609675"/>
            <a:ext cx="68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Utilizando cualquier tipo de </a:t>
            </a:r>
            <a:r>
              <a:rPr b="1" lang="en" sz="2100">
                <a:solidFill>
                  <a:srgbClr val="6D9EEB"/>
                </a:solidFill>
              </a:rPr>
              <a:t>volúmen acotante</a:t>
            </a:r>
            <a:r>
              <a:rPr lang="en" sz="2100"/>
              <a:t>,  se podría aprovechar que su chequeo de intersección es eficiente y testear todos los pares de objetos entre sí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Sin embargo, aprovechando propiedades como la </a:t>
            </a:r>
            <a:r>
              <a:rPr b="1" lang="en" sz="2100">
                <a:solidFill>
                  <a:srgbClr val="6D9EEB"/>
                </a:solidFill>
              </a:rPr>
              <a:t>coherencia temporal</a:t>
            </a:r>
            <a:r>
              <a:rPr lang="en" sz="2100"/>
              <a:t>, este algoritmo puede ser mejorado</a:t>
            </a:r>
            <a:endParaRPr sz="2100"/>
          </a:p>
        </p:txBody>
      </p:sp>
      <p:sp>
        <p:nvSpPr>
          <p:cNvPr id="262" name="Google Shape;262;p28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BPCD - Fuerza bruta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5672425" y="166050"/>
            <a:ext cx="3268500" cy="565200"/>
          </a:xfrm>
          <a:prstGeom prst="roundRect">
            <a:avLst>
              <a:gd fmla="val 16667" name="adj"/>
            </a:avLst>
          </a:prstGeom>
          <a:solidFill>
            <a:srgbClr val="F0F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4" name="Google Shape;264;p28"/>
          <p:cNvSpPr/>
          <p:nvPr/>
        </p:nvSpPr>
        <p:spPr>
          <a:xfrm>
            <a:off x="5853179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BPCD</a:t>
            </a:r>
            <a:endParaRPr sz="900"/>
          </a:p>
        </p:txBody>
      </p:sp>
      <p:sp>
        <p:nvSpPr>
          <p:cNvPr id="265" name="Google Shape;265;p28"/>
          <p:cNvSpPr/>
          <p:nvPr/>
        </p:nvSpPr>
        <p:spPr>
          <a:xfrm>
            <a:off x="6910354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MPCD</a:t>
            </a:r>
            <a:endParaRPr sz="900"/>
          </a:p>
        </p:txBody>
      </p:sp>
      <p:sp>
        <p:nvSpPr>
          <p:cNvPr id="266" name="Google Shape;266;p28"/>
          <p:cNvSpPr/>
          <p:nvPr/>
        </p:nvSpPr>
        <p:spPr>
          <a:xfrm>
            <a:off x="7956221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NPCD</a:t>
            </a:r>
            <a:endParaRPr sz="900"/>
          </a:p>
        </p:txBody>
      </p:sp>
      <p:cxnSp>
        <p:nvCxnSpPr>
          <p:cNvPr id="267" name="Google Shape;267;p28"/>
          <p:cNvCxnSpPr>
            <a:stCxn id="264" idx="3"/>
            <a:endCxn id="265" idx="1"/>
          </p:cNvCxnSpPr>
          <p:nvPr/>
        </p:nvCxnSpPr>
        <p:spPr>
          <a:xfrm>
            <a:off x="6638579" y="404004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8"/>
          <p:cNvCxnSpPr>
            <a:stCxn id="265" idx="3"/>
            <a:endCxn id="266" idx="1"/>
          </p:cNvCxnSpPr>
          <p:nvPr/>
        </p:nvCxnSpPr>
        <p:spPr>
          <a:xfrm>
            <a:off x="7695754" y="404004"/>
            <a:ext cx="2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8"/>
          <p:cNvSpPr txBox="1"/>
          <p:nvPr/>
        </p:nvSpPr>
        <p:spPr>
          <a:xfrm>
            <a:off x="6613786" y="476900"/>
            <a:ext cx="138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270" name="Google Shape;270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/>
          <p:nvPr/>
        </p:nvSpPr>
        <p:spPr>
          <a:xfrm rot="1280619">
            <a:off x="6370044" y="1728100"/>
            <a:ext cx="1805963" cy="418828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BPCD - Sweep And Prune</a:t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5672425" y="166050"/>
            <a:ext cx="3268500" cy="565200"/>
          </a:xfrm>
          <a:prstGeom prst="roundRect">
            <a:avLst>
              <a:gd fmla="val 16667" name="adj"/>
            </a:avLst>
          </a:prstGeom>
          <a:solidFill>
            <a:srgbClr val="F0F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79" name="Google Shape;279;p29"/>
          <p:cNvSpPr/>
          <p:nvPr/>
        </p:nvSpPr>
        <p:spPr>
          <a:xfrm>
            <a:off x="5853179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BPCD</a:t>
            </a:r>
            <a:endParaRPr sz="900"/>
          </a:p>
        </p:txBody>
      </p:sp>
      <p:sp>
        <p:nvSpPr>
          <p:cNvPr id="280" name="Google Shape;280;p29"/>
          <p:cNvSpPr/>
          <p:nvPr/>
        </p:nvSpPr>
        <p:spPr>
          <a:xfrm>
            <a:off x="6910354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MPCD</a:t>
            </a:r>
            <a:endParaRPr sz="900"/>
          </a:p>
        </p:txBody>
      </p:sp>
      <p:sp>
        <p:nvSpPr>
          <p:cNvPr id="281" name="Google Shape;281;p29"/>
          <p:cNvSpPr/>
          <p:nvPr/>
        </p:nvSpPr>
        <p:spPr>
          <a:xfrm>
            <a:off x="7956221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NPCD</a:t>
            </a:r>
            <a:endParaRPr sz="900"/>
          </a:p>
        </p:txBody>
      </p:sp>
      <p:cxnSp>
        <p:nvCxnSpPr>
          <p:cNvPr id="282" name="Google Shape;282;p29"/>
          <p:cNvCxnSpPr>
            <a:stCxn id="279" idx="3"/>
            <a:endCxn id="280" idx="1"/>
          </p:cNvCxnSpPr>
          <p:nvPr/>
        </p:nvCxnSpPr>
        <p:spPr>
          <a:xfrm>
            <a:off x="6638579" y="404004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9"/>
          <p:cNvCxnSpPr>
            <a:stCxn id="280" idx="3"/>
            <a:endCxn id="281" idx="1"/>
          </p:cNvCxnSpPr>
          <p:nvPr/>
        </p:nvCxnSpPr>
        <p:spPr>
          <a:xfrm>
            <a:off x="7695754" y="404004"/>
            <a:ext cx="2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9"/>
          <p:cNvSpPr txBox="1"/>
          <p:nvPr/>
        </p:nvSpPr>
        <p:spPr>
          <a:xfrm>
            <a:off x="6613786" y="476900"/>
            <a:ext cx="138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791375" y="3771263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1x</a:t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6409975" y="3771263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2x</a:t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7028575" y="3771263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1x</a:t>
            </a:r>
            <a:endParaRPr sz="1100"/>
          </a:p>
        </p:txBody>
      </p:sp>
      <p:sp>
        <p:nvSpPr>
          <p:cNvPr id="289" name="Google Shape;289;p29"/>
          <p:cNvSpPr/>
          <p:nvPr/>
        </p:nvSpPr>
        <p:spPr>
          <a:xfrm>
            <a:off x="7647175" y="3771263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2x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5791375" y="4118617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1y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6409975" y="4118617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min</a:t>
            </a:r>
            <a:r>
              <a:rPr baseline="-25000" lang="en" sz="1000">
                <a:solidFill>
                  <a:schemeClr val="accent1"/>
                </a:solidFill>
              </a:rPr>
              <a:t>2y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7028575" y="4118617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max</a:t>
            </a:r>
            <a:r>
              <a:rPr baseline="-25000" lang="en" sz="1000">
                <a:solidFill>
                  <a:schemeClr val="accent1"/>
                </a:solidFill>
              </a:rPr>
              <a:t>1y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7647175" y="4118617"/>
            <a:ext cx="618600" cy="29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2y</a:t>
            </a:r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5465575" y="3700163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95" name="Google Shape;295;p29"/>
          <p:cNvSpPr txBox="1"/>
          <p:nvPr/>
        </p:nvSpPr>
        <p:spPr>
          <a:xfrm>
            <a:off x="5465575" y="4049817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5791375" y="4492783"/>
            <a:ext cx="24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colisiones = { 1-2 }</a:t>
            </a:r>
            <a:endParaRPr/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" name="Google Shape;298;p29"/>
          <p:cNvCxnSpPr/>
          <p:nvPr/>
        </p:nvCxnSpPr>
        <p:spPr>
          <a:xfrm flipH="1">
            <a:off x="5629100" y="1189864"/>
            <a:ext cx="3900" cy="22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9" name="Google Shape;299;p29"/>
          <p:cNvSpPr/>
          <p:nvPr/>
        </p:nvSpPr>
        <p:spPr>
          <a:xfrm>
            <a:off x="5974330" y="2320032"/>
            <a:ext cx="824100" cy="8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5403250" y="3255714"/>
            <a:ext cx="3181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1" name="Google Shape;301;p29"/>
          <p:cNvSpPr/>
          <p:nvPr/>
        </p:nvSpPr>
        <p:spPr>
          <a:xfrm>
            <a:off x="5974409" y="2320022"/>
            <a:ext cx="824100" cy="824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29"/>
          <p:cNvCxnSpPr/>
          <p:nvPr/>
        </p:nvCxnSpPr>
        <p:spPr>
          <a:xfrm>
            <a:off x="6360691" y="2461172"/>
            <a:ext cx="0" cy="8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9"/>
          <p:cNvCxnSpPr/>
          <p:nvPr/>
        </p:nvCxnSpPr>
        <p:spPr>
          <a:xfrm>
            <a:off x="8190424" y="2448631"/>
            <a:ext cx="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9"/>
          <p:cNvCxnSpPr/>
          <p:nvPr/>
        </p:nvCxnSpPr>
        <p:spPr>
          <a:xfrm rot="10800000">
            <a:off x="5631036" y="2451386"/>
            <a:ext cx="73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9"/>
          <p:cNvCxnSpPr/>
          <p:nvPr/>
        </p:nvCxnSpPr>
        <p:spPr>
          <a:xfrm rot="10800000">
            <a:off x="5630983" y="1404564"/>
            <a:ext cx="7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9"/>
          <p:cNvCxnSpPr/>
          <p:nvPr/>
        </p:nvCxnSpPr>
        <p:spPr>
          <a:xfrm>
            <a:off x="6798451" y="3144166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9"/>
          <p:cNvCxnSpPr/>
          <p:nvPr/>
        </p:nvCxnSpPr>
        <p:spPr>
          <a:xfrm>
            <a:off x="5974400" y="3144166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9"/>
          <p:cNvCxnSpPr/>
          <p:nvPr/>
        </p:nvCxnSpPr>
        <p:spPr>
          <a:xfrm>
            <a:off x="5631013" y="2320032"/>
            <a:ext cx="3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9"/>
          <p:cNvCxnSpPr/>
          <p:nvPr/>
        </p:nvCxnSpPr>
        <p:spPr>
          <a:xfrm>
            <a:off x="5631013" y="3144166"/>
            <a:ext cx="3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0" name="Google Shape;310;p29"/>
          <p:cNvSpPr txBox="1"/>
          <p:nvPr/>
        </p:nvSpPr>
        <p:spPr>
          <a:xfrm>
            <a:off x="7143276" y="1737412"/>
            <a:ext cx="2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6332800" y="2541688"/>
            <a:ext cx="2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5126215" y="1257127"/>
            <a:ext cx="6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2y</a:t>
            </a:r>
            <a:endParaRPr baseline="-25000" sz="1000"/>
          </a:p>
        </p:txBody>
      </p:sp>
      <p:sp>
        <p:nvSpPr>
          <p:cNvPr id="313" name="Google Shape;313;p29"/>
          <p:cNvSpPr txBox="1"/>
          <p:nvPr/>
        </p:nvSpPr>
        <p:spPr>
          <a:xfrm>
            <a:off x="5147769" y="2309897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min</a:t>
            </a:r>
            <a:r>
              <a:rPr baseline="-25000" lang="en" sz="1000">
                <a:solidFill>
                  <a:schemeClr val="accent1"/>
                </a:solidFill>
              </a:rPr>
              <a:t>2y</a:t>
            </a:r>
            <a:endParaRPr baseline="-25000" sz="1000">
              <a:solidFill>
                <a:schemeClr val="accent1"/>
              </a:solidFill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5127361" y="208782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max</a:t>
            </a:r>
            <a:r>
              <a:rPr baseline="-25000" lang="en" sz="1000">
                <a:solidFill>
                  <a:schemeClr val="accent1"/>
                </a:solidFill>
              </a:rPr>
              <a:t>1y</a:t>
            </a:r>
            <a:endParaRPr baseline="-25000" sz="1000">
              <a:solidFill>
                <a:schemeClr val="accent1"/>
              </a:solidFill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5202647" y="2932185"/>
            <a:ext cx="47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1y</a:t>
            </a:r>
            <a:endParaRPr baseline="-25000" sz="1000"/>
          </a:p>
        </p:txBody>
      </p:sp>
      <p:sp>
        <p:nvSpPr>
          <p:cNvPr id="316" name="Google Shape;316;p29"/>
          <p:cNvSpPr txBox="1"/>
          <p:nvPr/>
        </p:nvSpPr>
        <p:spPr>
          <a:xfrm>
            <a:off x="7982842" y="3206389"/>
            <a:ext cx="78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2x</a:t>
            </a:r>
            <a:endParaRPr baseline="-25000" sz="1000"/>
          </a:p>
        </p:txBody>
      </p:sp>
      <p:sp>
        <p:nvSpPr>
          <p:cNvPr id="317" name="Google Shape;317;p29"/>
          <p:cNvSpPr txBox="1"/>
          <p:nvPr/>
        </p:nvSpPr>
        <p:spPr>
          <a:xfrm>
            <a:off x="5776503" y="3206387"/>
            <a:ext cx="47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1x</a:t>
            </a:r>
            <a:endParaRPr baseline="-25000" sz="1000"/>
          </a:p>
        </p:txBody>
      </p:sp>
      <p:sp>
        <p:nvSpPr>
          <p:cNvPr id="318" name="Google Shape;318;p29"/>
          <p:cNvSpPr txBox="1"/>
          <p:nvPr/>
        </p:nvSpPr>
        <p:spPr>
          <a:xfrm>
            <a:off x="6184555" y="3206387"/>
            <a:ext cx="47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</a:t>
            </a:r>
            <a:r>
              <a:rPr baseline="-25000" lang="en" sz="1000"/>
              <a:t>2x</a:t>
            </a:r>
            <a:endParaRPr baseline="-25000" sz="1000"/>
          </a:p>
        </p:txBody>
      </p:sp>
      <p:sp>
        <p:nvSpPr>
          <p:cNvPr id="319" name="Google Shape;319;p29"/>
          <p:cNvSpPr txBox="1"/>
          <p:nvPr/>
        </p:nvSpPr>
        <p:spPr>
          <a:xfrm>
            <a:off x="6652886" y="3206389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max</a:t>
            </a:r>
            <a:r>
              <a:rPr baseline="-25000" lang="en" sz="1000"/>
              <a:t>1x</a:t>
            </a:r>
            <a:endParaRPr baseline="-25000" sz="1000"/>
          </a:p>
        </p:txBody>
      </p:sp>
      <p:cxnSp>
        <p:nvCxnSpPr>
          <p:cNvPr id="320" name="Google Shape;320;p29"/>
          <p:cNvCxnSpPr/>
          <p:nvPr/>
        </p:nvCxnSpPr>
        <p:spPr>
          <a:xfrm>
            <a:off x="6355633" y="3255548"/>
            <a:ext cx="4428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9"/>
          <p:cNvCxnSpPr/>
          <p:nvPr/>
        </p:nvCxnSpPr>
        <p:spPr>
          <a:xfrm rot="10800000">
            <a:off x="5630933" y="2323756"/>
            <a:ext cx="0" cy="131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9"/>
          <p:cNvSpPr/>
          <p:nvPr/>
        </p:nvSpPr>
        <p:spPr>
          <a:xfrm>
            <a:off x="6361675" y="1405689"/>
            <a:ext cx="1828800" cy="10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311700" y="1618975"/>
            <a:ext cx="43869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Utiliza </a:t>
            </a:r>
            <a:r>
              <a:rPr b="1" lang="en" sz="1900">
                <a:solidFill>
                  <a:srgbClr val="6D9EEB"/>
                </a:solidFill>
              </a:rPr>
              <a:t>AABBs</a:t>
            </a:r>
            <a:r>
              <a:rPr lang="en" sz="1900"/>
              <a:t>, por lo que d</a:t>
            </a:r>
            <a:r>
              <a:rPr lang="en" sz="1900"/>
              <a:t>escarta las mismas colisiones que la fuerza bruta con AABBs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Mantiene</a:t>
            </a:r>
            <a:r>
              <a:rPr lang="en" sz="1900"/>
              <a:t> </a:t>
            </a:r>
            <a:r>
              <a:rPr b="1" lang="en" sz="1900">
                <a:solidFill>
                  <a:srgbClr val="6D9EEB"/>
                </a:solidFill>
              </a:rPr>
              <a:t>arrays ordenados </a:t>
            </a:r>
            <a:r>
              <a:rPr lang="en" sz="1900"/>
              <a:t>con los puntos que definen las AABBs y una </a:t>
            </a:r>
            <a:r>
              <a:rPr b="1" lang="en" sz="1900">
                <a:solidFill>
                  <a:srgbClr val="6D9EEB"/>
                </a:solidFill>
              </a:rPr>
              <a:t>colección de colisiones </a:t>
            </a:r>
            <a:r>
              <a:rPr lang="en" sz="1900"/>
              <a:t>en cada frame</a:t>
            </a:r>
            <a:endParaRPr sz="19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311700" y="1381075"/>
            <a:ext cx="8629200" cy="1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usa para objetos complejos</a:t>
            </a:r>
            <a:r>
              <a:rPr lang="en"/>
              <a:t>, y busca </a:t>
            </a:r>
            <a:r>
              <a:rPr lang="en"/>
              <a:t>qué parte de ellos podrían colisionar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Esta etapa a veces es omitida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Usualmente se basa en la utilización de </a:t>
            </a:r>
            <a:r>
              <a:rPr b="1" lang="en">
                <a:solidFill>
                  <a:srgbClr val="6D9EEB"/>
                </a:solidFill>
              </a:rPr>
              <a:t>Bounding Volume Hierarchies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330" name="Google Shape;330;p30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Mid Phase Collision Detection</a:t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5672425" y="166050"/>
            <a:ext cx="3268500" cy="565200"/>
          </a:xfrm>
          <a:prstGeom prst="roundRect">
            <a:avLst>
              <a:gd fmla="val 16667" name="adj"/>
            </a:avLst>
          </a:prstGeom>
          <a:solidFill>
            <a:srgbClr val="F0F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2" name="Google Shape;332;p30"/>
          <p:cNvSpPr/>
          <p:nvPr/>
        </p:nvSpPr>
        <p:spPr>
          <a:xfrm>
            <a:off x="5853179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BPCD</a:t>
            </a:r>
            <a:endParaRPr sz="900"/>
          </a:p>
        </p:txBody>
      </p:sp>
      <p:sp>
        <p:nvSpPr>
          <p:cNvPr id="333" name="Google Shape;333;p30"/>
          <p:cNvSpPr/>
          <p:nvPr/>
        </p:nvSpPr>
        <p:spPr>
          <a:xfrm>
            <a:off x="6910354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MPCD</a:t>
            </a:r>
            <a:endParaRPr sz="900"/>
          </a:p>
        </p:txBody>
      </p:sp>
      <p:sp>
        <p:nvSpPr>
          <p:cNvPr id="334" name="Google Shape;334;p30"/>
          <p:cNvSpPr/>
          <p:nvPr/>
        </p:nvSpPr>
        <p:spPr>
          <a:xfrm>
            <a:off x="7956221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NPCD</a:t>
            </a:r>
            <a:endParaRPr sz="900"/>
          </a:p>
        </p:txBody>
      </p:sp>
      <p:cxnSp>
        <p:nvCxnSpPr>
          <p:cNvPr id="335" name="Google Shape;335;p30"/>
          <p:cNvCxnSpPr>
            <a:stCxn id="332" idx="3"/>
            <a:endCxn id="333" idx="1"/>
          </p:cNvCxnSpPr>
          <p:nvPr/>
        </p:nvCxnSpPr>
        <p:spPr>
          <a:xfrm>
            <a:off x="6638579" y="404004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0"/>
          <p:cNvCxnSpPr>
            <a:stCxn id="333" idx="3"/>
            <a:endCxn id="334" idx="1"/>
          </p:cNvCxnSpPr>
          <p:nvPr/>
        </p:nvCxnSpPr>
        <p:spPr>
          <a:xfrm>
            <a:off x="7695754" y="404004"/>
            <a:ext cx="2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0"/>
          <p:cNvSpPr txBox="1"/>
          <p:nvPr/>
        </p:nvSpPr>
        <p:spPr>
          <a:xfrm>
            <a:off x="6613786" y="476900"/>
            <a:ext cx="138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625" y="3035375"/>
            <a:ext cx="3941044" cy="172227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311700" y="1583300"/>
            <a:ext cx="74259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salida son los objetos que realmente colisionan, sin falsos positivos ni negativos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 puede implementar un algoritmo de NPCD para cada tipo de objeto aprovechando sus propiedades</a:t>
            </a:r>
            <a:endParaRPr/>
          </a:p>
        </p:txBody>
      </p:sp>
      <p:sp>
        <p:nvSpPr>
          <p:cNvPr id="346" name="Google Shape;346;p31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Narrow Phase Collision Detection</a:t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5672425" y="166050"/>
            <a:ext cx="3268500" cy="565200"/>
          </a:xfrm>
          <a:prstGeom prst="roundRect">
            <a:avLst>
              <a:gd fmla="val 16667" name="adj"/>
            </a:avLst>
          </a:prstGeom>
          <a:solidFill>
            <a:srgbClr val="F0F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348" name="Google Shape;348;p31"/>
          <p:cNvCxnSpPr>
            <a:stCxn id="349" idx="3"/>
            <a:endCxn id="350" idx="1"/>
          </p:cNvCxnSpPr>
          <p:nvPr/>
        </p:nvCxnSpPr>
        <p:spPr>
          <a:xfrm>
            <a:off x="6638579" y="404004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31"/>
          <p:cNvSpPr/>
          <p:nvPr/>
        </p:nvSpPr>
        <p:spPr>
          <a:xfrm>
            <a:off x="5853179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BPCD</a:t>
            </a:r>
            <a:endParaRPr sz="900"/>
          </a:p>
        </p:txBody>
      </p:sp>
      <p:sp>
        <p:nvSpPr>
          <p:cNvPr id="350" name="Google Shape;350;p31"/>
          <p:cNvSpPr/>
          <p:nvPr/>
        </p:nvSpPr>
        <p:spPr>
          <a:xfrm>
            <a:off x="6910354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MPCD</a:t>
            </a:r>
            <a:endParaRPr sz="900"/>
          </a:p>
        </p:txBody>
      </p:sp>
      <p:sp>
        <p:nvSpPr>
          <p:cNvPr id="351" name="Google Shape;351;p31"/>
          <p:cNvSpPr/>
          <p:nvPr/>
        </p:nvSpPr>
        <p:spPr>
          <a:xfrm>
            <a:off x="7956221" y="254904"/>
            <a:ext cx="7854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NPCD</a:t>
            </a:r>
            <a:endParaRPr sz="900"/>
          </a:p>
        </p:txBody>
      </p:sp>
      <p:cxnSp>
        <p:nvCxnSpPr>
          <p:cNvPr id="352" name="Google Shape;352;p31"/>
          <p:cNvCxnSpPr>
            <a:stCxn id="350" idx="3"/>
            <a:endCxn id="351" idx="1"/>
          </p:cNvCxnSpPr>
          <p:nvPr/>
        </p:nvCxnSpPr>
        <p:spPr>
          <a:xfrm>
            <a:off x="7695754" y="404004"/>
            <a:ext cx="26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31"/>
          <p:cNvSpPr txBox="1"/>
          <p:nvPr/>
        </p:nvSpPr>
        <p:spPr>
          <a:xfrm>
            <a:off x="6613786" y="476900"/>
            <a:ext cx="138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354" name="Google Shape;354;p31"/>
          <p:cNvSpPr/>
          <p:nvPr/>
        </p:nvSpPr>
        <p:spPr>
          <a:xfrm>
            <a:off x="3640388" y="4026050"/>
            <a:ext cx="685800" cy="68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4817813" y="4026050"/>
            <a:ext cx="685800" cy="68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1"/>
          <p:cNvCxnSpPr/>
          <p:nvPr/>
        </p:nvCxnSpPr>
        <p:spPr>
          <a:xfrm>
            <a:off x="4020513" y="4383625"/>
            <a:ext cx="11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7" name="Google Shape;357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63" name="Google Shape;363;p32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Sabiendo qué objetos colisionan se busca toda la información necesaria sobre la colisión: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Punto de contacto entre los objetos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Vector normal a la colisión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Distancia de interpenetración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Determinación de colisiones</a:t>
            </a: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366" name="Google Shape;366;p32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367" name="Google Shape;367;p32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368" name="Google Shape;368;p32"/>
          <p:cNvCxnSpPr>
            <a:stCxn id="365" idx="3"/>
            <a:endCxn id="366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2"/>
          <p:cNvCxnSpPr>
            <a:stCxn id="366" idx="3"/>
            <a:endCxn id="367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93" y="2319675"/>
            <a:ext cx="3639708" cy="26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204662" y="4144575"/>
            <a:ext cx="166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Distancia de interpenetración</a:t>
            </a:r>
            <a:endParaRPr sz="12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78" name="Google Shape;378;p3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método más común es el </a:t>
            </a:r>
            <a:r>
              <a:rPr b="1" lang="en">
                <a:solidFill>
                  <a:srgbClr val="6D9EEB"/>
                </a:solidFill>
              </a:rPr>
              <a:t>basado en impulsos</a:t>
            </a:r>
            <a:r>
              <a:rPr lang="en"/>
              <a:t>,</a:t>
            </a:r>
            <a:r>
              <a:rPr b="1" lang="en">
                <a:solidFill>
                  <a:srgbClr val="6D9EEB"/>
                </a:solidFill>
              </a:rPr>
              <a:t> </a:t>
            </a:r>
            <a:r>
              <a:rPr lang="en"/>
              <a:t>por ser </a:t>
            </a:r>
            <a:r>
              <a:rPr b="1" lang="en">
                <a:solidFill>
                  <a:srgbClr val="6D9EEB"/>
                </a:solidFill>
              </a:rPr>
              <a:t>simple </a:t>
            </a:r>
            <a:r>
              <a:rPr lang="en"/>
              <a:t>y </a:t>
            </a:r>
            <a:r>
              <a:rPr b="1" lang="en">
                <a:solidFill>
                  <a:srgbClr val="6D9EEB"/>
                </a:solidFill>
              </a:rPr>
              <a:t>eficiente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 calcula el </a:t>
            </a:r>
            <a:r>
              <a:rPr b="1" lang="en">
                <a:solidFill>
                  <a:srgbClr val="6D9EEB"/>
                </a:solidFill>
              </a:rPr>
              <a:t>impulso </a:t>
            </a:r>
            <a:r>
              <a:rPr lang="en"/>
              <a:t>en cada objeto y en base a esto sus nuevas velocidades</a:t>
            </a:r>
            <a:endParaRPr/>
          </a:p>
        </p:txBody>
      </p:sp>
      <p:sp>
        <p:nvSpPr>
          <p:cNvPr id="379" name="Google Shape;379;p33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Respuesta a las colisiones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381" name="Google Shape;381;p33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382" name="Google Shape;382;p33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383" name="Google Shape;383;p33"/>
          <p:cNvCxnSpPr>
            <a:stCxn id="380" idx="3"/>
            <a:endCxn id="381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3"/>
          <p:cNvCxnSpPr>
            <a:stCxn id="381" idx="3"/>
            <a:endCxn id="382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50" y="2495550"/>
            <a:ext cx="3164027" cy="21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909" y="2697125"/>
            <a:ext cx="4603665" cy="7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287" y="3657275"/>
            <a:ext cx="2136274" cy="9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995350"/>
            <a:ext cx="85206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Objetivos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Marco teórico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Motores físicos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Manejo de colisiones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Bibliotecas relevantes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</a:t>
            </a:r>
            <a:r>
              <a:rPr lang="en"/>
              <a:t>olución propuesta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Características del motor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Funcionalidades de Fingsics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Resultados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Comparación entre algoritmos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Rendimiento de Fingsics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Conclusiones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Demo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94" name="Google Shape;394;p34"/>
          <p:cNvSpPr txBox="1"/>
          <p:nvPr>
            <p:ph idx="1" type="body"/>
          </p:nvPr>
        </p:nvSpPr>
        <p:spPr>
          <a:xfrm>
            <a:off x="235500" y="3719300"/>
            <a:ext cx="27243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Contactos de reposo</a:t>
            </a:r>
            <a:endParaRPr sz="1800"/>
          </a:p>
        </p:txBody>
      </p:sp>
      <p:sp>
        <p:nvSpPr>
          <p:cNvPr id="395" name="Google Shape;395;p34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Problemas comunes de la r</a:t>
            </a:r>
            <a:r>
              <a:rPr lang="en"/>
              <a:t>espuesta a las colisiones</a:t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397" name="Google Shape;397;p34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398" name="Google Shape;398;p34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399" name="Google Shape;399;p34"/>
          <p:cNvCxnSpPr>
            <a:stCxn id="396" idx="3"/>
            <a:endCxn id="397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4"/>
          <p:cNvCxnSpPr>
            <a:stCxn id="397" idx="3"/>
            <a:endCxn id="398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4"/>
          <p:cNvSpPr txBox="1"/>
          <p:nvPr>
            <p:ph idx="1" type="body"/>
          </p:nvPr>
        </p:nvSpPr>
        <p:spPr>
          <a:xfrm>
            <a:off x="5753300" y="3168608"/>
            <a:ext cx="2820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Colisiones simultáneas</a:t>
            </a:r>
            <a:endParaRPr sz="1800"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2" y="1963170"/>
            <a:ext cx="2289351" cy="11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 b="15590" l="7166" r="0" t="0"/>
          <a:stretch/>
        </p:blipFill>
        <p:spPr>
          <a:xfrm>
            <a:off x="832350" y="1676475"/>
            <a:ext cx="1699000" cy="20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>
            <p:ph idx="1" type="body"/>
          </p:nvPr>
        </p:nvSpPr>
        <p:spPr>
          <a:xfrm>
            <a:off x="2888692" y="4443100"/>
            <a:ext cx="2820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Fricción</a:t>
            </a:r>
            <a:endParaRPr sz="1800"/>
          </a:p>
        </p:txBody>
      </p:sp>
      <p:pic>
        <p:nvPicPr>
          <p:cNvPr id="405" name="Google Shape;40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427" y="3000450"/>
            <a:ext cx="2167925" cy="1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1912400" y="1076250"/>
            <a:ext cx="4999800" cy="1266900"/>
          </a:xfrm>
          <a:prstGeom prst="flowChartAlternateProcess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colisiones</a:t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433250" y="1254250"/>
            <a:ext cx="1093800" cy="666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BPCD</a:t>
            </a:r>
            <a:endParaRPr/>
          </a:p>
        </p:txBody>
      </p:sp>
      <p:grpSp>
        <p:nvGrpSpPr>
          <p:cNvPr id="413" name="Google Shape;413;p35"/>
          <p:cNvGrpSpPr/>
          <p:nvPr/>
        </p:nvGrpSpPr>
        <p:grpSpPr>
          <a:xfrm>
            <a:off x="1599800" y="3472048"/>
            <a:ext cx="5944400" cy="666300"/>
            <a:chOff x="1599800" y="2756125"/>
            <a:chExt cx="5944400" cy="666300"/>
          </a:xfrm>
        </p:grpSpPr>
        <p:sp>
          <p:nvSpPr>
            <p:cNvPr id="414" name="Google Shape;414;p35"/>
            <p:cNvSpPr/>
            <p:nvPr/>
          </p:nvSpPr>
          <p:spPr>
            <a:xfrm>
              <a:off x="1599800" y="2756125"/>
              <a:ext cx="2594400" cy="6663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Respuesta a las colisiones</a:t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4949800" y="2756125"/>
              <a:ext cx="2594400" cy="666300"/>
            </a:xfrm>
            <a:prstGeom prst="roundRect">
              <a:avLst>
                <a:gd fmla="val 1666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Determinación de colisiones</a:t>
              </a:r>
              <a:endParaRPr/>
            </a:p>
          </p:txBody>
        </p:sp>
        <p:cxnSp>
          <p:nvCxnSpPr>
            <p:cNvPr id="416" name="Google Shape;416;p35"/>
            <p:cNvCxnSpPr>
              <a:stCxn id="415" idx="1"/>
              <a:endCxn id="414" idx="3"/>
            </p:cNvCxnSpPr>
            <p:nvPr/>
          </p:nvCxnSpPr>
          <p:spPr>
            <a:xfrm flipH="1">
              <a:off x="4194100" y="3089275"/>
              <a:ext cx="755700" cy="600"/>
            </a:xfrm>
            <a:prstGeom prst="bentConnector3">
              <a:avLst>
                <a:gd fmla="val 4999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7" name="Google Shape;417;p35"/>
          <p:cNvSpPr/>
          <p:nvPr/>
        </p:nvSpPr>
        <p:spPr>
          <a:xfrm>
            <a:off x="3865400" y="1254250"/>
            <a:ext cx="1093800" cy="666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MPCD</a:t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5297550" y="1254250"/>
            <a:ext cx="1093800" cy="666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NPCD</a:t>
            </a:r>
            <a:endParaRPr/>
          </a:p>
        </p:txBody>
      </p:sp>
      <p:cxnSp>
        <p:nvCxnSpPr>
          <p:cNvPr id="419" name="Google Shape;419;p35"/>
          <p:cNvCxnSpPr/>
          <p:nvPr/>
        </p:nvCxnSpPr>
        <p:spPr>
          <a:xfrm rot="10800000">
            <a:off x="2928000" y="2334356"/>
            <a:ext cx="900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5"/>
          <p:cNvCxnSpPr/>
          <p:nvPr/>
        </p:nvCxnSpPr>
        <p:spPr>
          <a:xfrm rot="10800000">
            <a:off x="6052200" y="2334356"/>
            <a:ext cx="9000" cy="11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1" name="Google Shape;421;p35"/>
          <p:cNvCxnSpPr/>
          <p:nvPr/>
        </p:nvCxnSpPr>
        <p:spPr>
          <a:xfrm flipH="1">
            <a:off x="3515319" y="1587098"/>
            <a:ext cx="3474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2" name="Google Shape;422;p35"/>
          <p:cNvCxnSpPr/>
          <p:nvPr/>
        </p:nvCxnSpPr>
        <p:spPr>
          <a:xfrm flipH="1">
            <a:off x="4963119" y="1587098"/>
            <a:ext cx="3474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2433250" y="1254250"/>
            <a:ext cx="1093800" cy="666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BPCD</a:t>
            </a:r>
            <a:endParaRPr/>
          </a:p>
        </p:txBody>
      </p:sp>
      <p:sp>
        <p:nvSpPr>
          <p:cNvPr id="424" name="Google Shape;424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430" name="Google Shape;430;p36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Bibliotecas relevantes</a:t>
            </a:r>
            <a:endParaRPr/>
          </a:p>
        </p:txBody>
      </p:sp>
      <p:sp>
        <p:nvSpPr>
          <p:cNvPr id="431" name="Google Shape;431;p36"/>
          <p:cNvSpPr txBox="1"/>
          <p:nvPr>
            <p:ph idx="1" type="body"/>
          </p:nvPr>
        </p:nvSpPr>
        <p:spPr>
          <a:xfrm>
            <a:off x="616500" y="1609675"/>
            <a:ext cx="39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Bullet Physics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Godot, Maya y Blender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 txBox="1"/>
          <p:nvPr>
            <p:ph idx="3" type="body"/>
          </p:nvPr>
        </p:nvSpPr>
        <p:spPr>
          <a:xfrm>
            <a:off x="5148600" y="1609675"/>
            <a:ext cx="39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Nvidia PhysX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Unity y Unreal Engine</a:t>
            </a:r>
            <a:endParaRPr/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8" y="2938101"/>
            <a:ext cx="3088042" cy="11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600" y="2938104"/>
            <a:ext cx="3115476" cy="1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propuesta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</a:t>
            </a:r>
            <a:r>
              <a:rPr lang="en"/>
              <a:t>propuesta</a:t>
            </a:r>
            <a:endParaRPr/>
          </a:p>
        </p:txBody>
      </p:sp>
      <p:sp>
        <p:nvSpPr>
          <p:cNvPr id="446" name="Google Shape;446;p38"/>
          <p:cNvSpPr txBox="1"/>
          <p:nvPr>
            <p:ph idx="1" type="body"/>
          </p:nvPr>
        </p:nvSpPr>
        <p:spPr>
          <a:xfrm>
            <a:off x="616500" y="1479867"/>
            <a:ext cx="85206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Ejecución en tiempo real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Escenas configurables con archivos XML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Persistencia y reproducción de simulaciones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Grabación en formato video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200"/>
              </a:spcAft>
              <a:buSzPts val="2400"/>
              <a:buChar char="●"/>
            </a:pPr>
            <a:r>
              <a:rPr lang="en" sz="2400"/>
              <a:t>Logging</a:t>
            </a:r>
            <a:endParaRPr sz="2400"/>
          </a:p>
        </p:txBody>
      </p:sp>
      <p:sp>
        <p:nvSpPr>
          <p:cNvPr id="447" name="Google Shape;447;p38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Funcionalidades</a:t>
            </a:r>
            <a:endParaRPr/>
          </a:p>
        </p:txBody>
      </p:sp>
      <p:sp>
        <p:nvSpPr>
          <p:cNvPr id="448" name="Google Shape;448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" type="body"/>
          </p:nvPr>
        </p:nvSpPr>
        <p:spPr>
          <a:xfrm>
            <a:off x="408701" y="1533475"/>
            <a:ext cx="365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iempo discreto y ejecución serial en CPU</a:t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Cuerpos rígidos</a:t>
            </a:r>
            <a:r>
              <a:rPr lang="en" sz="2000"/>
              <a:t>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Esferas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Cápsulas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Tiles</a:t>
            </a:r>
            <a:endParaRPr sz="100"/>
          </a:p>
          <a:p>
            <a:pPr indent="-355600" lvl="0" marL="457200" rtl="0" algn="l">
              <a:spcBef>
                <a:spcPts val="1000"/>
              </a:spcBef>
              <a:spcAft>
                <a:spcPts val="1200"/>
              </a:spcAft>
              <a:buSzPts val="2000"/>
              <a:buChar char="●"/>
            </a:pPr>
            <a:r>
              <a:rPr lang="en" sz="2000"/>
              <a:t>Respuesta a las colisiones basada en impulsos</a:t>
            </a:r>
            <a:endParaRPr sz="2000"/>
          </a:p>
        </p:txBody>
      </p:sp>
      <p:sp>
        <p:nvSpPr>
          <p:cNvPr id="454" name="Google Shape;454;p39"/>
          <p:cNvSpPr txBox="1"/>
          <p:nvPr>
            <p:ph idx="2" type="body"/>
          </p:nvPr>
        </p:nvSpPr>
        <p:spPr>
          <a:xfrm>
            <a:off x="4136150" y="1548536"/>
            <a:ext cx="47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Algoritmos de BPCD: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Fuerza bruta con AABBs y OBBs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Sweep-And-Prune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Sweep-And-Prune + OBBs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se usan algoritmos de MPCD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Algoritmos de NPCD para cada par de objetos</a:t>
            </a:r>
            <a:endParaRPr/>
          </a:p>
        </p:txBody>
      </p:sp>
      <p:sp>
        <p:nvSpPr>
          <p:cNvPr id="455" name="Google Shape;455;p39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propuesta</a:t>
            </a:r>
            <a:endParaRPr/>
          </a:p>
        </p:txBody>
      </p:sp>
      <p:sp>
        <p:nvSpPr>
          <p:cNvPr id="456" name="Google Shape;456;p39"/>
          <p:cNvSpPr txBox="1"/>
          <p:nvPr>
            <p:ph idx="3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Hind Siliguri Medium"/>
                <a:ea typeface="Hind Siliguri Medium"/>
                <a:cs typeface="Hind Siliguri Medium"/>
                <a:sym typeface="Hind Siliguri Medium"/>
              </a:rPr>
              <a:t>Características del motor</a:t>
            </a:r>
            <a:endParaRPr sz="2400">
              <a:solidFill>
                <a:schemeClr val="dk1"/>
              </a:solidFill>
              <a:latin typeface="Hind Siliguri Medium"/>
              <a:ea typeface="Hind Siliguri Medium"/>
              <a:cs typeface="Hind Siliguri Medium"/>
              <a:sym typeface="Hind Siliguri Medium"/>
            </a:endParaRPr>
          </a:p>
        </p:txBody>
      </p:sp>
      <p:sp>
        <p:nvSpPr>
          <p:cNvPr id="457" name="Google Shape;457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468" name="Google Shape;468;p41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Fingsics</a:t>
            </a:r>
            <a:endParaRPr/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703" y="1653050"/>
            <a:ext cx="6468600" cy="26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type="title"/>
          </p:nvPr>
        </p:nvSpPr>
        <p:spPr>
          <a:xfrm>
            <a:off x="311700" y="238950"/>
            <a:ext cx="2309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476" name="Google Shape;476;p42"/>
          <p:cNvSpPr txBox="1"/>
          <p:nvPr>
            <p:ph idx="2" type="subTitle"/>
          </p:nvPr>
        </p:nvSpPr>
        <p:spPr>
          <a:xfrm>
            <a:off x="311700" y="796381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Ecuación para la evaluación</a:t>
            </a:r>
            <a:endParaRPr sz="2200"/>
          </a:p>
        </p:txBody>
      </p:sp>
      <p:sp>
        <p:nvSpPr>
          <p:cNvPr id="477" name="Google Shape;477;p42"/>
          <p:cNvSpPr txBox="1"/>
          <p:nvPr/>
        </p:nvSpPr>
        <p:spPr>
          <a:xfrm>
            <a:off x="1741292" y="1998058"/>
            <a:ext cx="58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 =          + o*O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 flipH="1">
            <a:off x="1706948" y="2345123"/>
            <a:ext cx="1799700" cy="647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2"/>
          <p:cNvCxnSpPr/>
          <p:nvPr/>
        </p:nvCxnSpPr>
        <p:spPr>
          <a:xfrm rot="5400000">
            <a:off x="3132010" y="2601500"/>
            <a:ext cx="1171500" cy="1114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2"/>
          <p:cNvCxnSpPr/>
          <p:nvPr/>
        </p:nvCxnSpPr>
        <p:spPr>
          <a:xfrm flipH="1" rot="-5400000">
            <a:off x="4176577" y="3047019"/>
            <a:ext cx="1067700" cy="137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2"/>
          <p:cNvSpPr txBox="1"/>
          <p:nvPr/>
        </p:nvSpPr>
        <p:spPr>
          <a:xfrm>
            <a:off x="37023" y="2651225"/>
            <a:ext cx="179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la detección de colisiones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667948" y="3762450"/>
            <a:ext cx="204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Cantidad de chequeos entre volúmenes acotantes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899123" y="3657250"/>
            <a:ext cx="171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chequeo entre volúmenes acotantes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42"/>
          <p:cNvCxnSpPr/>
          <p:nvPr/>
        </p:nvCxnSpPr>
        <p:spPr>
          <a:xfrm>
            <a:off x="5863871" y="2341075"/>
            <a:ext cx="1608600" cy="613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42"/>
          <p:cNvSpPr txBox="1"/>
          <p:nvPr/>
        </p:nvSpPr>
        <p:spPr>
          <a:xfrm>
            <a:off x="7442348" y="2615425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chequeo entre objetos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5727048" y="3558725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Cantidad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 chequeos entre objetos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7" name="Google Shape;487;p42"/>
          <p:cNvCxnSpPr/>
          <p:nvPr/>
        </p:nvCxnSpPr>
        <p:spPr>
          <a:xfrm flipH="1" rot="-5400000">
            <a:off x="5229023" y="2599925"/>
            <a:ext cx="913800" cy="905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2"/>
          <p:cNvSpPr txBox="1"/>
          <p:nvPr/>
        </p:nvSpPr>
        <p:spPr>
          <a:xfrm>
            <a:off x="4012137" y="2005581"/>
            <a:ext cx="9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b*B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012137" y="2004265"/>
            <a:ext cx="9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0" name="Google Shape;490;p42"/>
          <p:cNvCxnSpPr/>
          <p:nvPr/>
        </p:nvCxnSpPr>
        <p:spPr>
          <a:xfrm rot="5400000">
            <a:off x="3609752" y="2820369"/>
            <a:ext cx="1062900" cy="586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42"/>
          <p:cNvSpPr txBox="1"/>
          <p:nvPr/>
        </p:nvSpPr>
        <p:spPr>
          <a:xfrm>
            <a:off x="3064173" y="3744350"/>
            <a:ext cx="17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del BPCD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498" name="Google Shape;498;p43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Escena para la evaluación</a:t>
            </a:r>
            <a:endParaRPr/>
          </a:p>
        </p:txBody>
      </p:sp>
      <p:pic>
        <p:nvPicPr>
          <p:cNvPr id="499" name="Google Shape;4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75" y="1361875"/>
            <a:ext cx="3533849" cy="35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3"/>
          <p:cNvSpPr txBox="1"/>
          <p:nvPr/>
        </p:nvSpPr>
        <p:spPr>
          <a:xfrm>
            <a:off x="453550" y="1554775"/>
            <a:ext cx="40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1" name="Google Shape;501;p43"/>
          <p:cNvPicPr preferRelativeResize="0"/>
          <p:nvPr/>
        </p:nvPicPr>
        <p:blipFill rotWithShape="1">
          <a:blip r:embed="rId4">
            <a:alphaModFix/>
          </a:blip>
          <a:srcRect b="16428" l="12472" r="16418" t="14861"/>
          <a:stretch/>
        </p:blipFill>
        <p:spPr>
          <a:xfrm>
            <a:off x="876825" y="2016475"/>
            <a:ext cx="2433926" cy="23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00150"/>
            <a:ext cx="72114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Estudio y </a:t>
            </a:r>
            <a:r>
              <a:rPr b="1" lang="en" sz="2400">
                <a:solidFill>
                  <a:srgbClr val="6D9EEB"/>
                </a:solidFill>
              </a:rPr>
              <a:t>relevamiento </a:t>
            </a:r>
            <a:r>
              <a:rPr lang="en" sz="2400"/>
              <a:t>de técnicas de </a:t>
            </a:r>
            <a:r>
              <a:rPr b="1" lang="en" sz="2400">
                <a:solidFill>
                  <a:srgbClr val="6D9EEB"/>
                </a:solidFill>
              </a:rPr>
              <a:t>detección de colisiones</a:t>
            </a:r>
            <a:endParaRPr b="1" sz="2400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Desarrollo de un </a:t>
            </a:r>
            <a:r>
              <a:rPr b="1" lang="en" sz="2400">
                <a:solidFill>
                  <a:srgbClr val="6D9EEB"/>
                </a:solidFill>
              </a:rPr>
              <a:t>motor físico</a:t>
            </a:r>
            <a:r>
              <a:rPr lang="en" sz="2400"/>
              <a:t> llamado </a:t>
            </a:r>
            <a:r>
              <a:rPr b="1" lang="en" sz="2400">
                <a:solidFill>
                  <a:srgbClr val="6D9EEB"/>
                </a:solidFill>
              </a:rPr>
              <a:t>Fingsics</a:t>
            </a:r>
            <a:endParaRPr sz="2400">
              <a:solidFill>
                <a:srgbClr val="6D9EE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D9EEB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rgbClr val="6D9EEB"/>
                </a:solidFill>
              </a:rPr>
              <a:t>Evaluación </a:t>
            </a:r>
            <a:r>
              <a:rPr lang="en" sz="2400"/>
              <a:t>de diferentes técnicas de </a:t>
            </a:r>
            <a:r>
              <a:rPr b="1" lang="en" sz="2400">
                <a:solidFill>
                  <a:srgbClr val="6D9EEB"/>
                </a:solidFill>
              </a:rPr>
              <a:t>detección de colisiones </a:t>
            </a:r>
            <a:r>
              <a:rPr lang="en" sz="2400"/>
              <a:t>utilizando el motor</a:t>
            </a:r>
            <a:endParaRPr sz="2400"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08" name="Google Shape;508;p44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Comparación entre algoritmos para primitivas</a:t>
            </a:r>
            <a:endParaRPr/>
          </a:p>
        </p:txBody>
      </p:sp>
      <p:graphicFrame>
        <p:nvGraphicFramePr>
          <p:cNvPr id="509" name="Google Shape;509;p44"/>
          <p:cNvGraphicFramePr/>
          <p:nvPr/>
        </p:nvGraphicFramePr>
        <p:xfrm>
          <a:off x="2061350" y="162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{3D1A276D-903F-476D-A6DC-C37EE76518AC}</a:tableStyleId>
              </a:tblPr>
              <a:tblGrid>
                <a:gridCol w="2510650"/>
                <a:gridCol w="2510650"/>
              </a:tblGrid>
              <a:tr h="39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Primitivas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Tiempo promedio de chequeo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AABB-AABB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OBB-OBB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Esfera-Tile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Esfera-Esfera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101ns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Esfera-Cápsula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291ns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Cápsula-Cápsula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546ns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Cápsula-Tile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1733ns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0" name="Google Shape;510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16" name="Google Shape;516;p45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Comparación entre algoritmos BPCD</a:t>
            </a:r>
            <a:endParaRPr/>
          </a:p>
        </p:txBody>
      </p:sp>
      <p:sp>
        <p:nvSpPr>
          <p:cNvPr id="517" name="Google Shape;517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45"/>
          <p:cNvSpPr txBox="1"/>
          <p:nvPr/>
        </p:nvSpPr>
        <p:spPr>
          <a:xfrm>
            <a:off x="311700" y="1380150"/>
            <a:ext cx="4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total de ejecución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4739700" y="1380150"/>
            <a:ext cx="40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Cantidad de chequeos NPCD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300" y="1824350"/>
            <a:ext cx="3917501" cy="29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24331"/>
            <a:ext cx="3917501" cy="2938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5"/>
          <p:cNvCxnSpPr>
            <a:endCxn id="523" idx="2"/>
          </p:cNvCxnSpPr>
          <p:nvPr/>
        </p:nvCxnSpPr>
        <p:spPr>
          <a:xfrm flipH="1" rot="10800000">
            <a:off x="4209300" y="981325"/>
            <a:ext cx="1483800" cy="1052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45"/>
          <p:cNvSpPr txBox="1"/>
          <p:nvPr/>
        </p:nvSpPr>
        <p:spPr>
          <a:xfrm>
            <a:off x="4968300" y="581125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4025s ≈ 1h7m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29" name="Google Shape;529;p46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Comparación entre algoritmos SAP y SAP+OBBs</a:t>
            </a:r>
            <a:endParaRPr/>
          </a:p>
        </p:txBody>
      </p:sp>
      <p:sp>
        <p:nvSpPr>
          <p:cNvPr id="530" name="Google Shape;530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46"/>
          <p:cNvSpPr txBox="1"/>
          <p:nvPr/>
        </p:nvSpPr>
        <p:spPr>
          <a:xfrm>
            <a:off x="347420" y="1356233"/>
            <a:ext cx="4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ejecución relativo, SAP y SAP+OBBs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6"/>
          <p:cNvSpPr txBox="1"/>
          <p:nvPr/>
        </p:nvSpPr>
        <p:spPr>
          <a:xfrm>
            <a:off x="4448759" y="1349049"/>
            <a:ext cx="45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Cantidad de chequeos NPCD, SAP y SAP+OBBs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24375"/>
            <a:ext cx="3917501" cy="29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00" y="1824367"/>
            <a:ext cx="3917500" cy="293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40" name="Google Shape;540;p47"/>
          <p:cNvSpPr txBox="1"/>
          <p:nvPr>
            <p:ph idx="2" type="subTitle"/>
          </p:nvPr>
        </p:nvSpPr>
        <p:spPr>
          <a:xfrm>
            <a:off x="311700" y="788850"/>
            <a:ext cx="8178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Rendimiento de Fingsics</a:t>
            </a:r>
            <a:endParaRPr/>
          </a:p>
        </p:txBody>
      </p:sp>
      <p:sp>
        <p:nvSpPr>
          <p:cNvPr id="541" name="Google Shape;541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47"/>
          <p:cNvSpPr txBox="1"/>
          <p:nvPr/>
        </p:nvSpPr>
        <p:spPr>
          <a:xfrm>
            <a:off x="148589" y="1370600"/>
            <a:ext cx="45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ejecución por frame, SAP+OBBs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7"/>
          <p:cNvSpPr txBox="1"/>
          <p:nvPr/>
        </p:nvSpPr>
        <p:spPr>
          <a:xfrm>
            <a:off x="4435573" y="1370600"/>
            <a:ext cx="45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Tiempos de reproducción por frame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24375"/>
            <a:ext cx="3917501" cy="293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00" y="1824382"/>
            <a:ext cx="3917500" cy="293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51" name="Google Shape;551;p48"/>
          <p:cNvSpPr txBox="1"/>
          <p:nvPr>
            <p:ph idx="2" type="subTitle"/>
          </p:nvPr>
        </p:nvSpPr>
        <p:spPr>
          <a:xfrm>
            <a:off x="311700" y="788850"/>
            <a:ext cx="7983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Rendimiento de Fingsics</a:t>
            </a:r>
            <a:endParaRPr/>
          </a:p>
        </p:txBody>
      </p:sp>
      <p:sp>
        <p:nvSpPr>
          <p:cNvPr id="552" name="Google Shape;552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48"/>
          <p:cNvSpPr txBox="1"/>
          <p:nvPr/>
        </p:nvSpPr>
        <p:spPr>
          <a:xfrm>
            <a:off x="404889" y="1370600"/>
            <a:ext cx="41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ejecución por frame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SAP+OBBs, 10000 objetos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4441575" y="1370600"/>
            <a:ext cx="457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Tiempo de reproducción por frame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10000 objetos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76775"/>
            <a:ext cx="3917501" cy="29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300" y="1976775"/>
            <a:ext cx="3917491" cy="29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562" name="Google Shape;562;p49"/>
          <p:cNvSpPr txBox="1"/>
          <p:nvPr>
            <p:ph idx="1" type="body"/>
          </p:nvPr>
        </p:nvSpPr>
        <p:spPr>
          <a:xfrm>
            <a:off x="311700" y="1716525"/>
            <a:ext cx="32796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ejecuta las frames de la escena en 10-12 milisegundos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Fingsics las ejecuta en 18-20 milisegundos</a:t>
            </a:r>
            <a:endParaRPr/>
          </a:p>
        </p:txBody>
      </p:sp>
      <p:sp>
        <p:nvSpPr>
          <p:cNvPr id="563" name="Google Shape;563;p49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Comparación con Bullet</a:t>
            </a:r>
            <a:endParaRPr/>
          </a:p>
        </p:txBody>
      </p:sp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150" y="1260975"/>
            <a:ext cx="4977738" cy="36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76" name="Google Shape;576;p51"/>
          <p:cNvSpPr txBox="1"/>
          <p:nvPr>
            <p:ph idx="1" type="body"/>
          </p:nvPr>
        </p:nvSpPr>
        <p:spPr>
          <a:xfrm>
            <a:off x="464100" y="1357275"/>
            <a:ext cx="8015400" cy="3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>
                <a:solidFill>
                  <a:srgbClr val="666666"/>
                </a:solidFill>
              </a:rPr>
              <a:t>No utilizar BPCD &gt;&gt; volúmenes acotantes &gt;&gt; SAP y SAP+OBB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>
                <a:solidFill>
                  <a:srgbClr val="666666"/>
                </a:solidFill>
              </a:rPr>
              <a:t>SAP y SAP+OBB son comparables con objetos compactos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>
                <a:solidFill>
                  <a:srgbClr val="666666"/>
                </a:solidFill>
              </a:rPr>
              <a:t>SAP+OBB escala considerablemente mejor con objetos alargados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666666"/>
              </a:buClr>
              <a:buSzPts val="2000"/>
              <a:buChar char="●"/>
            </a:pPr>
            <a:r>
              <a:rPr lang="en">
                <a:solidFill>
                  <a:srgbClr val="666666"/>
                </a:solidFill>
              </a:rPr>
              <a:t>BPCD es la etapa del manejo de colisiones que toma más tiempo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7" name="Google Shape;577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83" name="Google Shape;583;p52"/>
          <p:cNvSpPr txBox="1"/>
          <p:nvPr>
            <p:ph idx="1" type="body"/>
          </p:nvPr>
        </p:nvSpPr>
        <p:spPr>
          <a:xfrm>
            <a:off x="768900" y="1276400"/>
            <a:ext cx="6678900" cy="3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Fingsics puede: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procesar escenas con 1000 objetos en tiempo real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reproducir escenas con 10000 objetos en tiempo real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procesar 600 frames de escenas con 100000 objetos en poco más de una hora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El rendimiento obtenido es inferior al de Bullet Physics</a:t>
            </a:r>
            <a:endParaRPr/>
          </a:p>
        </p:txBody>
      </p:sp>
      <p:sp>
        <p:nvSpPr>
          <p:cNvPr id="584" name="Google Shape;584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a futuro</a:t>
            </a:r>
            <a:endParaRPr/>
          </a:p>
        </p:txBody>
      </p:sp>
      <p:sp>
        <p:nvSpPr>
          <p:cNvPr id="590" name="Google Shape;590;p53"/>
          <p:cNvSpPr txBox="1"/>
          <p:nvPr>
            <p:ph idx="1" type="body"/>
          </p:nvPr>
        </p:nvSpPr>
        <p:spPr>
          <a:xfrm>
            <a:off x="616500" y="1528750"/>
            <a:ext cx="85206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rgbClr val="6D9EEB"/>
                </a:solidFill>
              </a:rPr>
              <a:t>M</a:t>
            </a:r>
            <a:r>
              <a:rPr b="1" lang="en" sz="2300">
                <a:solidFill>
                  <a:srgbClr val="6D9EEB"/>
                </a:solidFill>
              </a:rPr>
              <a:t>ás algoritmos</a:t>
            </a:r>
            <a:r>
              <a:rPr lang="en" sz="2300"/>
              <a:t>,</a:t>
            </a:r>
            <a:r>
              <a:rPr b="1" lang="en" sz="2300">
                <a:solidFill>
                  <a:srgbClr val="6D9EEB"/>
                </a:solidFill>
              </a:rPr>
              <a:t> </a:t>
            </a:r>
            <a:r>
              <a:rPr lang="en" sz="2300"/>
              <a:t>como Grids y Multi-SAP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34950" lvl="0" marL="457200" rtl="0" algn="l">
              <a:spcBef>
                <a:spcPts val="1200"/>
              </a:spcBef>
              <a:spcAft>
                <a:spcPts val="0"/>
              </a:spcAft>
              <a:buSzPts val="100"/>
              <a:buChar char="●"/>
            </a:pPr>
            <a:r>
              <a:t/>
            </a:r>
            <a:endParaRPr sz="1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rgbClr val="6D9EEB"/>
                </a:solidFill>
              </a:rPr>
              <a:t>Más variedad</a:t>
            </a:r>
            <a:r>
              <a:rPr lang="en" sz="2300"/>
              <a:t> de </a:t>
            </a:r>
            <a:r>
              <a:rPr b="1" lang="en" sz="2300">
                <a:solidFill>
                  <a:srgbClr val="6D9EEB"/>
                </a:solidFill>
              </a:rPr>
              <a:t>objetos </a:t>
            </a:r>
            <a:r>
              <a:rPr lang="en" sz="2300"/>
              <a:t>para simular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34950" lvl="0" marL="457200" rtl="0" algn="l">
              <a:spcBef>
                <a:spcPts val="1200"/>
              </a:spcBef>
              <a:spcAft>
                <a:spcPts val="0"/>
              </a:spcAft>
              <a:buSzPts val="100"/>
              <a:buChar char="●"/>
            </a:pPr>
            <a:r>
              <a:t/>
            </a:r>
            <a:endParaRPr sz="1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>
                <a:solidFill>
                  <a:srgbClr val="6D9EEB"/>
                </a:solidFill>
              </a:rPr>
              <a:t>Respuesta </a:t>
            </a:r>
            <a:r>
              <a:rPr lang="en" sz="2300"/>
              <a:t>a las colisiones </a:t>
            </a:r>
            <a:r>
              <a:rPr b="1" lang="en" sz="2300">
                <a:solidFill>
                  <a:srgbClr val="6D9EEB"/>
                </a:solidFill>
              </a:rPr>
              <a:t>más fiel</a:t>
            </a:r>
            <a:endParaRPr b="1" sz="2300">
              <a:solidFill>
                <a:srgbClr val="6D9EEB"/>
              </a:solidFill>
            </a:endParaRPr>
          </a:p>
        </p:txBody>
      </p:sp>
      <p:sp>
        <p:nvSpPr>
          <p:cNvPr id="591" name="Google Shape;591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"/>
          <p:cNvSpPr txBox="1"/>
          <p:nvPr>
            <p:ph type="title"/>
          </p:nvPr>
        </p:nvSpPr>
        <p:spPr>
          <a:xfrm>
            <a:off x="311700" y="1219800"/>
            <a:ext cx="8520600" cy="20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Demo</a:t>
            </a:r>
            <a:endParaRPr sz="5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type="title"/>
          </p:nvPr>
        </p:nvSpPr>
        <p:spPr>
          <a:xfrm>
            <a:off x="311700" y="1219800"/>
            <a:ext cx="8520600" cy="20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Preguntas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38950"/>
            <a:ext cx="405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533475"/>
            <a:ext cx="4929600" cy="3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Implementan </a:t>
            </a:r>
            <a:r>
              <a:rPr b="1" lang="en">
                <a:solidFill>
                  <a:srgbClr val="6D9EEB"/>
                </a:solidFill>
              </a:rPr>
              <a:t>cálculos</a:t>
            </a:r>
            <a:r>
              <a:rPr b="1" lang="en"/>
              <a:t> </a:t>
            </a:r>
            <a:r>
              <a:rPr lang="en"/>
              <a:t>para simular </a:t>
            </a:r>
            <a:r>
              <a:rPr b="1" lang="en">
                <a:solidFill>
                  <a:srgbClr val="6D9EEB"/>
                </a:solidFill>
              </a:rPr>
              <a:t>física newtoniana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Pueden manejar</a:t>
            </a:r>
            <a:r>
              <a:rPr lang="en"/>
              <a:t> objetos rígidos y/o deformables, fluídos, objetos específicos como autos y muchas otras cosas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Son usados en industrias importantes, como la del </a:t>
            </a:r>
            <a:r>
              <a:rPr b="1" lang="en">
                <a:solidFill>
                  <a:srgbClr val="6D9EEB"/>
                </a:solidFill>
              </a:rPr>
              <a:t>cine </a:t>
            </a:r>
            <a:r>
              <a:rPr lang="en"/>
              <a:t>y la de los </a:t>
            </a:r>
            <a:r>
              <a:rPr b="1" lang="en">
                <a:solidFill>
                  <a:srgbClr val="6D9EEB"/>
                </a:solidFill>
              </a:rPr>
              <a:t>videojuegos</a:t>
            </a:r>
            <a:endParaRPr/>
          </a:p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311700" y="788850"/>
            <a:ext cx="3408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Motores físicos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850" y="1978723"/>
            <a:ext cx="3158851" cy="1776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6381566" y="1076250"/>
            <a:ext cx="2512200" cy="3416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38950"/>
            <a:ext cx="405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0896" y="1668650"/>
            <a:ext cx="4561500" cy="30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Suelen ser utilizados por otro programa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partir de ellos se renderizan </a:t>
            </a:r>
            <a:r>
              <a:rPr b="1" lang="en">
                <a:solidFill>
                  <a:srgbClr val="6D9EEB"/>
                </a:solidFill>
              </a:rPr>
              <a:t>frames </a:t>
            </a:r>
            <a:r>
              <a:rPr lang="en"/>
              <a:t>para formar un video o simulación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Una de las funcionalidades principales es el </a:t>
            </a:r>
            <a:r>
              <a:rPr b="1" lang="en">
                <a:solidFill>
                  <a:srgbClr val="6D9EEB"/>
                </a:solidFill>
              </a:rPr>
              <a:t>manejo de colisiones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311700" y="788850"/>
            <a:ext cx="3408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Motores físicos</a:t>
            </a:r>
            <a:endParaRPr/>
          </a:p>
        </p:txBody>
      </p:sp>
      <p:cxnSp>
        <p:nvCxnSpPr>
          <p:cNvPr id="112" name="Google Shape;112;p20"/>
          <p:cNvCxnSpPr>
            <a:stCxn id="113" idx="0"/>
          </p:cNvCxnSpPr>
          <p:nvPr/>
        </p:nvCxnSpPr>
        <p:spPr>
          <a:xfrm rot="-5400000">
            <a:off x="5771889" y="1896228"/>
            <a:ext cx="525000" cy="69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0"/>
          <p:cNvSpPr/>
          <p:nvPr/>
        </p:nvSpPr>
        <p:spPr>
          <a:xfrm>
            <a:off x="5150739" y="2505828"/>
            <a:ext cx="1073100" cy="453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</a:t>
            </a:r>
            <a:endParaRPr/>
          </a:p>
        </p:txBody>
      </p:sp>
      <p:cxnSp>
        <p:nvCxnSpPr>
          <p:cNvPr id="114" name="Google Shape;114;p20"/>
          <p:cNvCxnSpPr>
            <a:endCxn id="113" idx="2"/>
          </p:cNvCxnSpPr>
          <p:nvPr/>
        </p:nvCxnSpPr>
        <p:spPr>
          <a:xfrm rot="10800000">
            <a:off x="5687289" y="2958828"/>
            <a:ext cx="712200" cy="46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20"/>
          <p:cNvSpPr txBox="1"/>
          <p:nvPr/>
        </p:nvSpPr>
        <p:spPr>
          <a:xfrm>
            <a:off x="7016466" y="1076907"/>
            <a:ext cx="11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físico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533995" y="1616945"/>
            <a:ext cx="2207100" cy="2662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6725042" y="3614334"/>
            <a:ext cx="1823100" cy="453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Respuesta a las colisiones</a:t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6725045" y="2914998"/>
            <a:ext cx="1823100" cy="453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Determinación de colisiones</a:t>
            </a:r>
            <a:endParaRPr/>
          </a:p>
        </p:txBody>
      </p:sp>
      <p:cxnSp>
        <p:nvCxnSpPr>
          <p:cNvPr id="119" name="Google Shape;119;p20"/>
          <p:cNvCxnSpPr>
            <a:stCxn id="120" idx="2"/>
            <a:endCxn id="118" idx="0"/>
          </p:cNvCxnSpPr>
          <p:nvPr/>
        </p:nvCxnSpPr>
        <p:spPr>
          <a:xfrm flipH="1" rot="-5400000">
            <a:off x="7513744" y="2791505"/>
            <a:ext cx="246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0"/>
          <p:cNvCxnSpPr>
            <a:stCxn id="118" idx="2"/>
            <a:endCxn id="117" idx="0"/>
          </p:cNvCxnSpPr>
          <p:nvPr/>
        </p:nvCxnSpPr>
        <p:spPr>
          <a:xfrm flipH="1" rot="-5400000">
            <a:off x="7513745" y="3490848"/>
            <a:ext cx="24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0"/>
          <p:cNvSpPr/>
          <p:nvPr/>
        </p:nvSpPr>
        <p:spPr>
          <a:xfrm>
            <a:off x="6725044" y="2215655"/>
            <a:ext cx="1823100" cy="453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colisiones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6661850" y="1616945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Manejo de colisiones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129" name="Google Shape;129;p21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130" name="Google Shape;130;p21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131" name="Google Shape;131;p21"/>
          <p:cNvCxnSpPr>
            <a:stCxn id="128" idx="3"/>
            <a:endCxn id="129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1"/>
          <p:cNvCxnSpPr>
            <a:stCxn id="129" idx="3"/>
            <a:endCxn id="130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colisiones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38" y="2211275"/>
            <a:ext cx="4727726" cy="26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35309" y="1482667"/>
            <a:ext cx="8520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Dado un conjunto de cuerpos, se quiere detectar cuáles de ellos colisionan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2104788" y="3553575"/>
            <a:ext cx="5013000" cy="128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144" name="Google Shape;144;p22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145" name="Google Shape;145;p22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146" name="Google Shape;146;p22"/>
          <p:cNvCxnSpPr>
            <a:stCxn id="143" idx="3"/>
            <a:endCxn id="144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2"/>
          <p:cNvCxnSpPr>
            <a:stCxn id="144" idx="3"/>
            <a:endCxn id="145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381075"/>
            <a:ext cx="8520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detección de colisiones puede hacerse de dos formas: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b="1" lang="en">
                <a:solidFill>
                  <a:srgbClr val="6D9EEB"/>
                </a:solidFill>
              </a:rPr>
              <a:t>Continua: </a:t>
            </a:r>
            <a:r>
              <a:rPr lang="en"/>
              <a:t>las colisiones se detectan en el instante que ocurren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b="1" lang="en">
                <a:solidFill>
                  <a:srgbClr val="6D9EEB"/>
                </a:solidFill>
              </a:rPr>
              <a:t>Discreta: </a:t>
            </a:r>
            <a:r>
              <a:rPr lang="en">
                <a:solidFill>
                  <a:srgbClr val="666666"/>
                </a:solidFill>
              </a:rPr>
              <a:t>la detección de colisiones se hace en determinados instantes, por lo que los objetos pueden intersecarse o atravesarse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22218" l="0" r="0" t="22456"/>
          <a:stretch/>
        </p:blipFill>
        <p:spPr>
          <a:xfrm>
            <a:off x="4674127" y="3641512"/>
            <a:ext cx="2413951" cy="10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14625" l="0" r="0" t="14618"/>
          <a:stretch/>
        </p:blipFill>
        <p:spPr>
          <a:xfrm>
            <a:off x="2236684" y="3501796"/>
            <a:ext cx="2414026" cy="12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161387" y="4418775"/>
            <a:ext cx="14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Frame n + 1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722970" y="4418775"/>
            <a:ext cx="1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Frame 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continua vs. discreta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381075"/>
            <a:ext cx="8520600" cy="15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 </a:t>
            </a:r>
            <a:r>
              <a:rPr lang="en"/>
              <a:t>volúmenes que contienen a otro en su totalidad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Cada tipo tiene su propio método para </a:t>
            </a:r>
            <a:r>
              <a:rPr b="1" lang="en">
                <a:solidFill>
                  <a:srgbClr val="6D9EEB"/>
                </a:solidFill>
              </a:rPr>
              <a:t>calcularlo</a:t>
            </a:r>
            <a:r>
              <a:rPr lang="en"/>
              <a:t> y </a:t>
            </a:r>
            <a:r>
              <a:rPr b="1" lang="en">
                <a:solidFill>
                  <a:srgbClr val="6D9EEB"/>
                </a:solidFill>
              </a:rPr>
              <a:t>testear intersección</a:t>
            </a:r>
            <a:endParaRPr b="1">
              <a:solidFill>
                <a:srgbClr val="6D9EE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Más complejos = </a:t>
            </a:r>
            <a:r>
              <a:rPr b="1" lang="en">
                <a:solidFill>
                  <a:srgbClr val="6D9EEB"/>
                </a:solidFill>
              </a:rPr>
              <a:t>mejor aproximación </a:t>
            </a:r>
            <a:r>
              <a:rPr lang="en"/>
              <a:t>pero </a:t>
            </a:r>
            <a:r>
              <a:rPr b="1" lang="en">
                <a:solidFill>
                  <a:srgbClr val="6D9EEB"/>
                </a:solidFill>
              </a:rPr>
              <a:t>menor eficiencia</a:t>
            </a:r>
            <a:endParaRPr b="1">
              <a:solidFill>
                <a:srgbClr val="6D9EEB"/>
              </a:solidFill>
            </a:endParaRPr>
          </a:p>
        </p:txBody>
      </p:sp>
      <p:sp>
        <p:nvSpPr>
          <p:cNvPr id="162" name="Google Shape;162;p23"/>
          <p:cNvSpPr txBox="1"/>
          <p:nvPr>
            <p:ph idx="2" type="subTitle"/>
          </p:nvPr>
        </p:nvSpPr>
        <p:spPr>
          <a:xfrm>
            <a:off x="311700" y="788850"/>
            <a:ext cx="74259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Volúmenes acotantes</a:t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546842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Detección de colisiones</a:t>
            </a:r>
            <a:endParaRPr sz="900"/>
          </a:p>
        </p:txBody>
      </p:sp>
      <p:sp>
        <p:nvSpPr>
          <p:cNvPr id="164" name="Google Shape;164;p23"/>
          <p:cNvSpPr/>
          <p:nvPr/>
        </p:nvSpPr>
        <p:spPr>
          <a:xfrm>
            <a:off x="6720300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Determinación de colisiones</a:t>
            </a:r>
            <a:endParaRPr sz="900"/>
          </a:p>
        </p:txBody>
      </p:sp>
      <p:sp>
        <p:nvSpPr>
          <p:cNvPr id="165" name="Google Shape;165;p23"/>
          <p:cNvSpPr/>
          <p:nvPr/>
        </p:nvSpPr>
        <p:spPr>
          <a:xfrm>
            <a:off x="7972175" y="238950"/>
            <a:ext cx="980100" cy="29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Respuesta a las colisiones</a:t>
            </a:r>
            <a:endParaRPr sz="900"/>
          </a:p>
        </p:txBody>
      </p:sp>
      <p:cxnSp>
        <p:nvCxnSpPr>
          <p:cNvPr id="166" name="Google Shape;166;p23"/>
          <p:cNvCxnSpPr>
            <a:stCxn id="163" idx="3"/>
            <a:endCxn id="164" idx="1"/>
          </p:cNvCxnSpPr>
          <p:nvPr/>
        </p:nvCxnSpPr>
        <p:spPr>
          <a:xfrm>
            <a:off x="6448525" y="388050"/>
            <a:ext cx="271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>
            <a:stCxn id="164" idx="3"/>
            <a:endCxn id="165" idx="1"/>
          </p:cNvCxnSpPr>
          <p:nvPr/>
        </p:nvCxnSpPr>
        <p:spPr>
          <a:xfrm>
            <a:off x="7700400" y="3880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17634" l="0" r="0" t="0"/>
          <a:stretch/>
        </p:blipFill>
        <p:spPr>
          <a:xfrm>
            <a:off x="2268775" y="3040125"/>
            <a:ext cx="4606441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559175" y="4405450"/>
            <a:ext cx="8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Esfera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3717236" y="4405450"/>
            <a:ext cx="8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AABB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4692775" y="4405450"/>
            <a:ext cx="8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OBB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835775" y="4405450"/>
            <a:ext cx="8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6-DOP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3D85C6"/>
      </a:dk1>
      <a:lt1>
        <a:srgbClr val="F0F0F0"/>
      </a:lt1>
      <a:dk2>
        <a:srgbClr val="666666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